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5" r:id="rId1"/>
  </p:sldMasterIdLst>
  <p:sldIdLst>
    <p:sldId id="256" r:id="rId2"/>
    <p:sldId id="257" r:id="rId3"/>
    <p:sldId id="267" r:id="rId4"/>
    <p:sldId id="269" r:id="rId5"/>
    <p:sldId id="270" r:id="rId6"/>
    <p:sldId id="272" r:id="rId7"/>
    <p:sldId id="258" r:id="rId8"/>
    <p:sldId id="259" r:id="rId9"/>
    <p:sldId id="260" r:id="rId10"/>
    <p:sldId id="261" r:id="rId11"/>
    <p:sldId id="273" r:id="rId12"/>
    <p:sldId id="265" r:id="rId13"/>
    <p:sldId id="26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82DCFD-2063-46B2-8A07-F7F3F3C2A6C1}" type="doc">
      <dgm:prSet loTypeId="urn:microsoft.com/office/officeart/2005/8/layout/hProcess9" loCatId="process" qsTypeId="urn:microsoft.com/office/officeart/2005/8/quickstyle/simple1" qsCatId="simple" csTypeId="urn:microsoft.com/office/officeart/2005/8/colors/accent2_1" csCatId="accent2" phldr="1"/>
      <dgm:spPr/>
    </dgm:pt>
    <dgm:pt modelId="{7B6F6255-AAAF-4D11-AC3D-678582AF05AA}">
      <dgm:prSet phldrT="[Texto]" custT="1"/>
      <dgm:spPr/>
      <dgm:t>
        <a:bodyPr/>
        <a:lstStyle/>
        <a:p>
          <a:r>
            <a:rPr lang="es-MX" sz="1800" dirty="0"/>
            <a:t>Asistí a 2 sesiones de Concejo Ordinarias, y  una extraordinaria desde el 13 de marzo al 28 de marzo del 2025, y a 4 sesiones de Concejo Ordinarias desde el 19 de mayo al 17 de junio</a:t>
          </a:r>
          <a:endParaRPr lang="es-US" sz="1800" dirty="0"/>
        </a:p>
      </dgm:t>
    </dgm:pt>
    <dgm:pt modelId="{8CAE6BA5-BDAD-42D1-8345-5CCE94B229D7}" type="parTrans" cxnId="{16E82034-FC41-4640-9F88-4E0697C65DCF}">
      <dgm:prSet/>
      <dgm:spPr/>
      <dgm:t>
        <a:bodyPr/>
        <a:lstStyle/>
        <a:p>
          <a:endParaRPr lang="es-US" sz="2400"/>
        </a:p>
      </dgm:t>
    </dgm:pt>
    <dgm:pt modelId="{C21F57AE-A019-425B-AD1C-E3717733275A}" type="sibTrans" cxnId="{16E82034-FC41-4640-9F88-4E0697C65DCF}">
      <dgm:prSet/>
      <dgm:spPr/>
      <dgm:t>
        <a:bodyPr/>
        <a:lstStyle/>
        <a:p>
          <a:endParaRPr lang="es-US" sz="2400"/>
        </a:p>
      </dgm:t>
    </dgm:pt>
    <dgm:pt modelId="{42AE4F4B-C6BF-42F9-BF68-49439C3619EA}">
      <dgm:prSet phldrT="[Texto]" custT="1"/>
      <dgm:spPr/>
      <dgm:t>
        <a:bodyPr/>
        <a:lstStyle/>
        <a:p>
          <a:r>
            <a:rPr lang="es-MX" sz="1800" dirty="0"/>
            <a:t>COMO RESULTADO </a:t>
          </a:r>
          <a:r>
            <a:rPr lang="es-US" sz="1800" dirty="0"/>
            <a:t>Aprobación de 2 Ordenanzas. </a:t>
          </a:r>
        </a:p>
        <a:p>
          <a:r>
            <a:rPr lang="es-MX" sz="1800" dirty="0"/>
            <a:t>Autorización a la certificación plurianual para el beneficio para jubilación con corte del 31 de marzo del 2025. </a:t>
          </a:r>
          <a:endParaRPr lang="es-US" sz="1800" dirty="0"/>
        </a:p>
        <a:p>
          <a:r>
            <a:rPr lang="es-MX" sz="1800" dirty="0"/>
            <a:t>Aprobación de varios cambios de jurisdicción del predio con veneficio al cantón </a:t>
          </a:r>
          <a:r>
            <a:rPr lang="es-MX" sz="1800" dirty="0" err="1"/>
            <a:t>Echeandia</a:t>
          </a:r>
          <a:r>
            <a:rPr lang="es-MX" sz="1800" dirty="0"/>
            <a:t>..</a:t>
          </a:r>
          <a:endParaRPr lang="es-US" sz="1800" dirty="0"/>
        </a:p>
      </dgm:t>
    </dgm:pt>
    <dgm:pt modelId="{021918DD-9CB1-438A-8573-AF13A2F335A8}" type="parTrans" cxnId="{EAC6B7CE-EC8C-4174-A72E-42B98C50EE12}">
      <dgm:prSet/>
      <dgm:spPr/>
      <dgm:t>
        <a:bodyPr/>
        <a:lstStyle/>
        <a:p>
          <a:endParaRPr lang="es-US" sz="2400"/>
        </a:p>
      </dgm:t>
    </dgm:pt>
    <dgm:pt modelId="{5C7B26A3-15F5-4FFD-AFC2-E0495F8679C9}" type="sibTrans" cxnId="{EAC6B7CE-EC8C-4174-A72E-42B98C50EE12}">
      <dgm:prSet/>
      <dgm:spPr/>
      <dgm:t>
        <a:bodyPr/>
        <a:lstStyle/>
        <a:p>
          <a:endParaRPr lang="es-US" sz="2400"/>
        </a:p>
      </dgm:t>
    </dgm:pt>
    <dgm:pt modelId="{CAF7FA34-8754-4845-954F-18D9B52EC7B0}" type="pres">
      <dgm:prSet presAssocID="{CA82DCFD-2063-46B2-8A07-F7F3F3C2A6C1}" presName="CompostProcess" presStyleCnt="0">
        <dgm:presLayoutVars>
          <dgm:dir/>
          <dgm:resizeHandles val="exact"/>
        </dgm:presLayoutVars>
      </dgm:prSet>
      <dgm:spPr/>
    </dgm:pt>
    <dgm:pt modelId="{32BD5880-544D-4D89-9410-193F39B6EA7D}" type="pres">
      <dgm:prSet presAssocID="{CA82DCFD-2063-46B2-8A07-F7F3F3C2A6C1}" presName="arrow" presStyleLbl="bgShp" presStyleIdx="0" presStyleCnt="1"/>
      <dgm:spPr/>
    </dgm:pt>
    <dgm:pt modelId="{F7D7900E-CCBC-4751-9535-C9156218C533}" type="pres">
      <dgm:prSet presAssocID="{CA82DCFD-2063-46B2-8A07-F7F3F3C2A6C1}" presName="linearProcess" presStyleCnt="0"/>
      <dgm:spPr/>
    </dgm:pt>
    <dgm:pt modelId="{64F5ED00-BF68-4C1A-AB8F-15EDC949F360}" type="pres">
      <dgm:prSet presAssocID="{7B6F6255-AAAF-4D11-AC3D-678582AF05AA}" presName="textNode" presStyleLbl="node1" presStyleIdx="0" presStyleCnt="2" custScaleY="123632">
        <dgm:presLayoutVars>
          <dgm:bulletEnabled val="1"/>
        </dgm:presLayoutVars>
      </dgm:prSet>
      <dgm:spPr/>
      <dgm:t>
        <a:bodyPr/>
        <a:lstStyle/>
        <a:p>
          <a:endParaRPr lang="es-ES"/>
        </a:p>
      </dgm:t>
    </dgm:pt>
    <dgm:pt modelId="{C6533B70-9DB6-46AD-AD78-E3A1796CF290}" type="pres">
      <dgm:prSet presAssocID="{C21F57AE-A019-425B-AD1C-E3717733275A}" presName="sibTrans" presStyleCnt="0"/>
      <dgm:spPr/>
    </dgm:pt>
    <dgm:pt modelId="{044C008B-A287-4AC4-9695-93C6F144EE9F}" type="pres">
      <dgm:prSet presAssocID="{42AE4F4B-C6BF-42F9-BF68-49439C3619EA}" presName="textNode" presStyleLbl="node1" presStyleIdx="1" presStyleCnt="2" custScaleY="121069">
        <dgm:presLayoutVars>
          <dgm:bulletEnabled val="1"/>
        </dgm:presLayoutVars>
      </dgm:prSet>
      <dgm:spPr/>
      <dgm:t>
        <a:bodyPr/>
        <a:lstStyle/>
        <a:p>
          <a:endParaRPr lang="es-ES"/>
        </a:p>
      </dgm:t>
    </dgm:pt>
  </dgm:ptLst>
  <dgm:cxnLst>
    <dgm:cxn modelId="{EAC6B7CE-EC8C-4174-A72E-42B98C50EE12}" srcId="{CA82DCFD-2063-46B2-8A07-F7F3F3C2A6C1}" destId="{42AE4F4B-C6BF-42F9-BF68-49439C3619EA}" srcOrd="1" destOrd="0" parTransId="{021918DD-9CB1-438A-8573-AF13A2F335A8}" sibTransId="{5C7B26A3-15F5-4FFD-AFC2-E0495F8679C9}"/>
    <dgm:cxn modelId="{16E82034-FC41-4640-9F88-4E0697C65DCF}" srcId="{CA82DCFD-2063-46B2-8A07-F7F3F3C2A6C1}" destId="{7B6F6255-AAAF-4D11-AC3D-678582AF05AA}" srcOrd="0" destOrd="0" parTransId="{8CAE6BA5-BDAD-42D1-8345-5CCE94B229D7}" sibTransId="{C21F57AE-A019-425B-AD1C-E3717733275A}"/>
    <dgm:cxn modelId="{BDC4C5E0-BBD1-4D39-BC2E-18153F9AB009}" type="presOf" srcId="{42AE4F4B-C6BF-42F9-BF68-49439C3619EA}" destId="{044C008B-A287-4AC4-9695-93C6F144EE9F}" srcOrd="0" destOrd="0" presId="urn:microsoft.com/office/officeart/2005/8/layout/hProcess9"/>
    <dgm:cxn modelId="{8E4E0357-375C-4446-BB8A-D5E671203903}" type="presOf" srcId="{7B6F6255-AAAF-4D11-AC3D-678582AF05AA}" destId="{64F5ED00-BF68-4C1A-AB8F-15EDC949F360}" srcOrd="0" destOrd="0" presId="urn:microsoft.com/office/officeart/2005/8/layout/hProcess9"/>
    <dgm:cxn modelId="{ABF7239F-223B-4EA6-9104-15FCA2F70196}" type="presOf" srcId="{CA82DCFD-2063-46B2-8A07-F7F3F3C2A6C1}" destId="{CAF7FA34-8754-4845-954F-18D9B52EC7B0}" srcOrd="0" destOrd="0" presId="urn:microsoft.com/office/officeart/2005/8/layout/hProcess9"/>
    <dgm:cxn modelId="{B506910B-2835-47CE-A71C-7A26E3F7AA87}" type="presParOf" srcId="{CAF7FA34-8754-4845-954F-18D9B52EC7B0}" destId="{32BD5880-544D-4D89-9410-193F39B6EA7D}" srcOrd="0" destOrd="0" presId="urn:microsoft.com/office/officeart/2005/8/layout/hProcess9"/>
    <dgm:cxn modelId="{ED5A4CFA-87F7-4883-9337-115550A3BC48}" type="presParOf" srcId="{CAF7FA34-8754-4845-954F-18D9B52EC7B0}" destId="{F7D7900E-CCBC-4751-9535-C9156218C533}" srcOrd="1" destOrd="0" presId="urn:microsoft.com/office/officeart/2005/8/layout/hProcess9"/>
    <dgm:cxn modelId="{CA0172EC-1251-4F0B-AF38-DE69B49F8B95}" type="presParOf" srcId="{F7D7900E-CCBC-4751-9535-C9156218C533}" destId="{64F5ED00-BF68-4C1A-AB8F-15EDC949F360}" srcOrd="0" destOrd="0" presId="urn:microsoft.com/office/officeart/2005/8/layout/hProcess9"/>
    <dgm:cxn modelId="{27D3EFC0-3D1B-4AAC-AC82-864E03DAA72A}" type="presParOf" srcId="{F7D7900E-CCBC-4751-9535-C9156218C533}" destId="{C6533B70-9DB6-46AD-AD78-E3A1796CF290}" srcOrd="1" destOrd="0" presId="urn:microsoft.com/office/officeart/2005/8/layout/hProcess9"/>
    <dgm:cxn modelId="{8A3BAED1-F09E-4A2E-97F7-2A37E6B9DF47}" type="presParOf" srcId="{F7D7900E-CCBC-4751-9535-C9156218C533}" destId="{044C008B-A287-4AC4-9695-93C6F144EE9F}"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82DCFD-2063-46B2-8A07-F7F3F3C2A6C1}" type="doc">
      <dgm:prSet loTypeId="urn:microsoft.com/office/officeart/2005/8/layout/hProcess9" loCatId="process" qsTypeId="urn:microsoft.com/office/officeart/2005/8/quickstyle/simple1" qsCatId="simple" csTypeId="urn:microsoft.com/office/officeart/2005/8/colors/accent2_1" csCatId="accent2" phldr="1"/>
      <dgm:spPr/>
      <dgm:t>
        <a:bodyPr/>
        <a:lstStyle/>
        <a:p>
          <a:endParaRPr lang="es-US"/>
        </a:p>
      </dgm:t>
    </dgm:pt>
    <dgm:pt modelId="{7B6F6255-AAAF-4D11-AC3D-678582AF05AA}">
      <dgm:prSet phldrT="[Texto]" custT="1"/>
      <dgm:spPr/>
      <dgm:t>
        <a:bodyPr/>
        <a:lstStyle/>
        <a:p>
          <a:r>
            <a:rPr lang="es-MX" sz="1800" dirty="0"/>
            <a:t>Delegación: sesión extraordinaria del concejo municipal del cantón Echandía, el 27 de marzo del 2025</a:t>
          </a:r>
          <a:endParaRPr lang="es-US" sz="1800" dirty="0"/>
        </a:p>
      </dgm:t>
    </dgm:pt>
    <dgm:pt modelId="{8CAE6BA5-BDAD-42D1-8345-5CCE94B229D7}" type="parTrans" cxnId="{16E82034-FC41-4640-9F88-4E0697C65DCF}">
      <dgm:prSet/>
      <dgm:spPr/>
      <dgm:t>
        <a:bodyPr/>
        <a:lstStyle/>
        <a:p>
          <a:endParaRPr lang="es-US" sz="2400"/>
        </a:p>
      </dgm:t>
    </dgm:pt>
    <dgm:pt modelId="{C21F57AE-A019-425B-AD1C-E3717733275A}" type="sibTrans" cxnId="{16E82034-FC41-4640-9F88-4E0697C65DCF}">
      <dgm:prSet/>
      <dgm:spPr/>
      <dgm:t>
        <a:bodyPr/>
        <a:lstStyle/>
        <a:p>
          <a:endParaRPr lang="es-US" sz="2400"/>
        </a:p>
      </dgm:t>
    </dgm:pt>
    <dgm:pt modelId="{42AE4F4B-C6BF-42F9-BF68-49439C3619EA}">
      <dgm:prSet phldrT="[Texto]" custT="1"/>
      <dgm:spPr/>
      <dgm:t>
        <a:bodyPr/>
        <a:lstStyle/>
        <a:p>
          <a:r>
            <a:rPr lang="es-MX" sz="1800" dirty="0"/>
            <a:t>COMO RESULTADO Autorizar la emisión de la certificación plurianual para el beneficio de los jubilados de 3 trabajadores de código de trabajo y uno de la ley orgánica del servicio público con corte del 31 de marzo del 2025.</a:t>
          </a:r>
          <a:endParaRPr lang="es-US" sz="1800" dirty="0"/>
        </a:p>
      </dgm:t>
    </dgm:pt>
    <dgm:pt modelId="{021918DD-9CB1-438A-8573-AF13A2F335A8}" type="parTrans" cxnId="{EAC6B7CE-EC8C-4174-A72E-42B98C50EE12}">
      <dgm:prSet/>
      <dgm:spPr/>
      <dgm:t>
        <a:bodyPr/>
        <a:lstStyle/>
        <a:p>
          <a:endParaRPr lang="es-US" sz="2400"/>
        </a:p>
      </dgm:t>
    </dgm:pt>
    <dgm:pt modelId="{5C7B26A3-15F5-4FFD-AFC2-E0495F8679C9}" type="sibTrans" cxnId="{EAC6B7CE-EC8C-4174-A72E-42B98C50EE12}">
      <dgm:prSet/>
      <dgm:spPr/>
      <dgm:t>
        <a:bodyPr/>
        <a:lstStyle/>
        <a:p>
          <a:endParaRPr lang="es-US" sz="2400"/>
        </a:p>
      </dgm:t>
    </dgm:pt>
    <dgm:pt modelId="{CAF7FA34-8754-4845-954F-18D9B52EC7B0}" type="pres">
      <dgm:prSet presAssocID="{CA82DCFD-2063-46B2-8A07-F7F3F3C2A6C1}" presName="CompostProcess" presStyleCnt="0">
        <dgm:presLayoutVars>
          <dgm:dir/>
          <dgm:resizeHandles val="exact"/>
        </dgm:presLayoutVars>
      </dgm:prSet>
      <dgm:spPr/>
      <dgm:t>
        <a:bodyPr/>
        <a:lstStyle/>
        <a:p>
          <a:endParaRPr lang="es-ES"/>
        </a:p>
      </dgm:t>
    </dgm:pt>
    <dgm:pt modelId="{32BD5880-544D-4D89-9410-193F39B6EA7D}" type="pres">
      <dgm:prSet presAssocID="{CA82DCFD-2063-46B2-8A07-F7F3F3C2A6C1}" presName="arrow" presStyleLbl="bgShp" presStyleIdx="0" presStyleCnt="1"/>
      <dgm:spPr/>
    </dgm:pt>
    <dgm:pt modelId="{F7D7900E-CCBC-4751-9535-C9156218C533}" type="pres">
      <dgm:prSet presAssocID="{CA82DCFD-2063-46B2-8A07-F7F3F3C2A6C1}" presName="linearProcess" presStyleCnt="0"/>
      <dgm:spPr/>
    </dgm:pt>
    <dgm:pt modelId="{64F5ED00-BF68-4C1A-AB8F-15EDC949F360}" type="pres">
      <dgm:prSet presAssocID="{7B6F6255-AAAF-4D11-AC3D-678582AF05AA}" presName="textNode" presStyleLbl="node1" presStyleIdx="0" presStyleCnt="2" custScaleY="123632">
        <dgm:presLayoutVars>
          <dgm:bulletEnabled val="1"/>
        </dgm:presLayoutVars>
      </dgm:prSet>
      <dgm:spPr/>
      <dgm:t>
        <a:bodyPr/>
        <a:lstStyle/>
        <a:p>
          <a:endParaRPr lang="es-ES"/>
        </a:p>
      </dgm:t>
    </dgm:pt>
    <dgm:pt modelId="{C6533B70-9DB6-46AD-AD78-E3A1796CF290}" type="pres">
      <dgm:prSet presAssocID="{C21F57AE-A019-425B-AD1C-E3717733275A}" presName="sibTrans" presStyleCnt="0"/>
      <dgm:spPr/>
    </dgm:pt>
    <dgm:pt modelId="{044C008B-A287-4AC4-9695-93C6F144EE9F}" type="pres">
      <dgm:prSet presAssocID="{42AE4F4B-C6BF-42F9-BF68-49439C3619EA}" presName="textNode" presStyleLbl="node1" presStyleIdx="1" presStyleCnt="2" custScaleY="121069">
        <dgm:presLayoutVars>
          <dgm:bulletEnabled val="1"/>
        </dgm:presLayoutVars>
      </dgm:prSet>
      <dgm:spPr/>
      <dgm:t>
        <a:bodyPr/>
        <a:lstStyle/>
        <a:p>
          <a:endParaRPr lang="es-ES"/>
        </a:p>
      </dgm:t>
    </dgm:pt>
  </dgm:ptLst>
  <dgm:cxnLst>
    <dgm:cxn modelId="{EAC6B7CE-EC8C-4174-A72E-42B98C50EE12}" srcId="{CA82DCFD-2063-46B2-8A07-F7F3F3C2A6C1}" destId="{42AE4F4B-C6BF-42F9-BF68-49439C3619EA}" srcOrd="1" destOrd="0" parTransId="{021918DD-9CB1-438A-8573-AF13A2F335A8}" sibTransId="{5C7B26A3-15F5-4FFD-AFC2-E0495F8679C9}"/>
    <dgm:cxn modelId="{16E82034-FC41-4640-9F88-4E0697C65DCF}" srcId="{CA82DCFD-2063-46B2-8A07-F7F3F3C2A6C1}" destId="{7B6F6255-AAAF-4D11-AC3D-678582AF05AA}" srcOrd="0" destOrd="0" parTransId="{8CAE6BA5-BDAD-42D1-8345-5CCE94B229D7}" sibTransId="{C21F57AE-A019-425B-AD1C-E3717733275A}"/>
    <dgm:cxn modelId="{BDC4C5E0-BBD1-4D39-BC2E-18153F9AB009}" type="presOf" srcId="{42AE4F4B-C6BF-42F9-BF68-49439C3619EA}" destId="{044C008B-A287-4AC4-9695-93C6F144EE9F}" srcOrd="0" destOrd="0" presId="urn:microsoft.com/office/officeart/2005/8/layout/hProcess9"/>
    <dgm:cxn modelId="{8E4E0357-375C-4446-BB8A-D5E671203903}" type="presOf" srcId="{7B6F6255-AAAF-4D11-AC3D-678582AF05AA}" destId="{64F5ED00-BF68-4C1A-AB8F-15EDC949F360}" srcOrd="0" destOrd="0" presId="urn:microsoft.com/office/officeart/2005/8/layout/hProcess9"/>
    <dgm:cxn modelId="{ABF7239F-223B-4EA6-9104-15FCA2F70196}" type="presOf" srcId="{CA82DCFD-2063-46B2-8A07-F7F3F3C2A6C1}" destId="{CAF7FA34-8754-4845-954F-18D9B52EC7B0}" srcOrd="0" destOrd="0" presId="urn:microsoft.com/office/officeart/2005/8/layout/hProcess9"/>
    <dgm:cxn modelId="{B506910B-2835-47CE-A71C-7A26E3F7AA87}" type="presParOf" srcId="{CAF7FA34-8754-4845-954F-18D9B52EC7B0}" destId="{32BD5880-544D-4D89-9410-193F39B6EA7D}" srcOrd="0" destOrd="0" presId="urn:microsoft.com/office/officeart/2005/8/layout/hProcess9"/>
    <dgm:cxn modelId="{ED5A4CFA-87F7-4883-9337-115550A3BC48}" type="presParOf" srcId="{CAF7FA34-8754-4845-954F-18D9B52EC7B0}" destId="{F7D7900E-CCBC-4751-9535-C9156218C533}" srcOrd="1" destOrd="0" presId="urn:microsoft.com/office/officeart/2005/8/layout/hProcess9"/>
    <dgm:cxn modelId="{CA0172EC-1251-4F0B-AF38-DE69B49F8B95}" type="presParOf" srcId="{F7D7900E-CCBC-4751-9535-C9156218C533}" destId="{64F5ED00-BF68-4C1A-AB8F-15EDC949F360}" srcOrd="0" destOrd="0" presId="urn:microsoft.com/office/officeart/2005/8/layout/hProcess9"/>
    <dgm:cxn modelId="{27D3EFC0-3D1B-4AAC-AC82-864E03DAA72A}" type="presParOf" srcId="{F7D7900E-CCBC-4751-9535-C9156218C533}" destId="{C6533B70-9DB6-46AD-AD78-E3A1796CF290}" srcOrd="1" destOrd="0" presId="urn:microsoft.com/office/officeart/2005/8/layout/hProcess9"/>
    <dgm:cxn modelId="{8A3BAED1-F09E-4A2E-97F7-2A37E6B9DF47}" type="presParOf" srcId="{F7D7900E-CCBC-4751-9535-C9156218C533}" destId="{044C008B-A287-4AC4-9695-93C6F144EE9F}"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82DCFD-2063-46B2-8A07-F7F3F3C2A6C1}" type="doc">
      <dgm:prSet loTypeId="urn:microsoft.com/office/officeart/2005/8/layout/hProcess9" loCatId="process" qsTypeId="urn:microsoft.com/office/officeart/2005/8/quickstyle/simple1" qsCatId="simple" csTypeId="urn:microsoft.com/office/officeart/2005/8/colors/accent2_1" csCatId="accent2" phldr="1"/>
      <dgm:spPr/>
      <dgm:t>
        <a:bodyPr/>
        <a:lstStyle/>
        <a:p>
          <a:endParaRPr lang="es-US"/>
        </a:p>
      </dgm:t>
    </dgm:pt>
    <dgm:pt modelId="{7B6F6255-AAAF-4D11-AC3D-678582AF05AA}">
      <dgm:prSet phldrT="[Texto]" custT="1"/>
      <dgm:spPr/>
      <dgm:t>
        <a:bodyPr/>
        <a:lstStyle/>
        <a:p>
          <a:r>
            <a:rPr lang="es-MX" sz="1800" dirty="0"/>
            <a:t>Delegación: como miembro de la comisión legislativa se me entrega el oficio con nro. 022-SG-GADMCE-25 con fecha </a:t>
          </a:r>
          <a:r>
            <a:rPr lang="es-MX" sz="1800" dirty="0" err="1"/>
            <a:t>Echeandia</a:t>
          </a:r>
          <a:r>
            <a:rPr lang="es-MX" sz="1800" dirty="0"/>
            <a:t> 23 de enero del 2025, donde indica que se realice el análisis y revisión de la ordenanza, manejo y control de bienes e inventarios del </a:t>
          </a:r>
          <a:r>
            <a:rPr lang="es-MX" sz="1800" dirty="0" err="1"/>
            <a:t>gad</a:t>
          </a:r>
          <a:r>
            <a:rPr lang="es-MX" sz="1800" dirty="0"/>
            <a:t> municipal del cantón Echeandía, que se encuentren vigente la misma que se puede encontrar obsoleta por el transcurso del tiempo</a:t>
          </a:r>
          <a:endParaRPr lang="es-US" sz="1800" dirty="0"/>
        </a:p>
      </dgm:t>
    </dgm:pt>
    <dgm:pt modelId="{8CAE6BA5-BDAD-42D1-8345-5CCE94B229D7}" type="parTrans" cxnId="{16E82034-FC41-4640-9F88-4E0697C65DCF}">
      <dgm:prSet/>
      <dgm:spPr/>
      <dgm:t>
        <a:bodyPr/>
        <a:lstStyle/>
        <a:p>
          <a:endParaRPr lang="es-US" sz="2400"/>
        </a:p>
      </dgm:t>
    </dgm:pt>
    <dgm:pt modelId="{C21F57AE-A019-425B-AD1C-E3717733275A}" type="sibTrans" cxnId="{16E82034-FC41-4640-9F88-4E0697C65DCF}">
      <dgm:prSet/>
      <dgm:spPr/>
      <dgm:t>
        <a:bodyPr/>
        <a:lstStyle/>
        <a:p>
          <a:endParaRPr lang="es-US" sz="2400"/>
        </a:p>
      </dgm:t>
    </dgm:pt>
    <dgm:pt modelId="{42AE4F4B-C6BF-42F9-BF68-49439C3619EA}">
      <dgm:prSet phldrT="[Texto]" custT="1"/>
      <dgm:spPr/>
      <dgm:t>
        <a:bodyPr/>
        <a:lstStyle/>
        <a:p>
          <a:r>
            <a:rPr lang="es-MX" sz="1800" dirty="0"/>
            <a:t>COMO RESULTADO Junto con los miembros de la comisión y el síndico del GADMCE, Se realiza el análisis de la ordenanza antes mencionada, se pudo determinar que la ordenanza es aplicable para el proceso de baja de bienes bajo el mecanismo de remate. </a:t>
          </a:r>
          <a:endParaRPr lang="es-US" sz="1800" dirty="0"/>
        </a:p>
      </dgm:t>
    </dgm:pt>
    <dgm:pt modelId="{021918DD-9CB1-438A-8573-AF13A2F335A8}" type="parTrans" cxnId="{EAC6B7CE-EC8C-4174-A72E-42B98C50EE12}">
      <dgm:prSet/>
      <dgm:spPr/>
      <dgm:t>
        <a:bodyPr/>
        <a:lstStyle/>
        <a:p>
          <a:endParaRPr lang="es-US" sz="2400"/>
        </a:p>
      </dgm:t>
    </dgm:pt>
    <dgm:pt modelId="{5C7B26A3-15F5-4FFD-AFC2-E0495F8679C9}" type="sibTrans" cxnId="{EAC6B7CE-EC8C-4174-A72E-42B98C50EE12}">
      <dgm:prSet/>
      <dgm:spPr/>
      <dgm:t>
        <a:bodyPr/>
        <a:lstStyle/>
        <a:p>
          <a:endParaRPr lang="es-US" sz="2400"/>
        </a:p>
      </dgm:t>
    </dgm:pt>
    <dgm:pt modelId="{CAF7FA34-8754-4845-954F-18D9B52EC7B0}" type="pres">
      <dgm:prSet presAssocID="{CA82DCFD-2063-46B2-8A07-F7F3F3C2A6C1}" presName="CompostProcess" presStyleCnt="0">
        <dgm:presLayoutVars>
          <dgm:dir/>
          <dgm:resizeHandles val="exact"/>
        </dgm:presLayoutVars>
      </dgm:prSet>
      <dgm:spPr/>
      <dgm:t>
        <a:bodyPr/>
        <a:lstStyle/>
        <a:p>
          <a:endParaRPr lang="es-ES"/>
        </a:p>
      </dgm:t>
    </dgm:pt>
    <dgm:pt modelId="{32BD5880-544D-4D89-9410-193F39B6EA7D}" type="pres">
      <dgm:prSet presAssocID="{CA82DCFD-2063-46B2-8A07-F7F3F3C2A6C1}" presName="arrow" presStyleLbl="bgShp" presStyleIdx="0" presStyleCnt="1"/>
      <dgm:spPr/>
    </dgm:pt>
    <dgm:pt modelId="{F7D7900E-CCBC-4751-9535-C9156218C533}" type="pres">
      <dgm:prSet presAssocID="{CA82DCFD-2063-46B2-8A07-F7F3F3C2A6C1}" presName="linearProcess" presStyleCnt="0"/>
      <dgm:spPr/>
    </dgm:pt>
    <dgm:pt modelId="{64F5ED00-BF68-4C1A-AB8F-15EDC949F360}" type="pres">
      <dgm:prSet presAssocID="{7B6F6255-AAAF-4D11-AC3D-678582AF05AA}" presName="textNode" presStyleLbl="node1" presStyleIdx="0" presStyleCnt="2" custScaleX="112996" custScaleY="146643">
        <dgm:presLayoutVars>
          <dgm:bulletEnabled val="1"/>
        </dgm:presLayoutVars>
      </dgm:prSet>
      <dgm:spPr/>
      <dgm:t>
        <a:bodyPr/>
        <a:lstStyle/>
        <a:p>
          <a:endParaRPr lang="es-ES"/>
        </a:p>
      </dgm:t>
    </dgm:pt>
    <dgm:pt modelId="{C6533B70-9DB6-46AD-AD78-E3A1796CF290}" type="pres">
      <dgm:prSet presAssocID="{C21F57AE-A019-425B-AD1C-E3717733275A}" presName="sibTrans" presStyleCnt="0"/>
      <dgm:spPr/>
    </dgm:pt>
    <dgm:pt modelId="{044C008B-A287-4AC4-9695-93C6F144EE9F}" type="pres">
      <dgm:prSet presAssocID="{42AE4F4B-C6BF-42F9-BF68-49439C3619EA}" presName="textNode" presStyleLbl="node1" presStyleIdx="1" presStyleCnt="2" custScaleX="112061" custScaleY="146643">
        <dgm:presLayoutVars>
          <dgm:bulletEnabled val="1"/>
        </dgm:presLayoutVars>
      </dgm:prSet>
      <dgm:spPr/>
      <dgm:t>
        <a:bodyPr/>
        <a:lstStyle/>
        <a:p>
          <a:endParaRPr lang="es-ES"/>
        </a:p>
      </dgm:t>
    </dgm:pt>
  </dgm:ptLst>
  <dgm:cxnLst>
    <dgm:cxn modelId="{EAC6B7CE-EC8C-4174-A72E-42B98C50EE12}" srcId="{CA82DCFD-2063-46B2-8A07-F7F3F3C2A6C1}" destId="{42AE4F4B-C6BF-42F9-BF68-49439C3619EA}" srcOrd="1" destOrd="0" parTransId="{021918DD-9CB1-438A-8573-AF13A2F335A8}" sibTransId="{5C7B26A3-15F5-4FFD-AFC2-E0495F8679C9}"/>
    <dgm:cxn modelId="{16E82034-FC41-4640-9F88-4E0697C65DCF}" srcId="{CA82DCFD-2063-46B2-8A07-F7F3F3C2A6C1}" destId="{7B6F6255-AAAF-4D11-AC3D-678582AF05AA}" srcOrd="0" destOrd="0" parTransId="{8CAE6BA5-BDAD-42D1-8345-5CCE94B229D7}" sibTransId="{C21F57AE-A019-425B-AD1C-E3717733275A}"/>
    <dgm:cxn modelId="{BDC4C5E0-BBD1-4D39-BC2E-18153F9AB009}" type="presOf" srcId="{42AE4F4B-C6BF-42F9-BF68-49439C3619EA}" destId="{044C008B-A287-4AC4-9695-93C6F144EE9F}" srcOrd="0" destOrd="0" presId="urn:microsoft.com/office/officeart/2005/8/layout/hProcess9"/>
    <dgm:cxn modelId="{8E4E0357-375C-4446-BB8A-D5E671203903}" type="presOf" srcId="{7B6F6255-AAAF-4D11-AC3D-678582AF05AA}" destId="{64F5ED00-BF68-4C1A-AB8F-15EDC949F360}" srcOrd="0" destOrd="0" presId="urn:microsoft.com/office/officeart/2005/8/layout/hProcess9"/>
    <dgm:cxn modelId="{ABF7239F-223B-4EA6-9104-15FCA2F70196}" type="presOf" srcId="{CA82DCFD-2063-46B2-8A07-F7F3F3C2A6C1}" destId="{CAF7FA34-8754-4845-954F-18D9B52EC7B0}" srcOrd="0" destOrd="0" presId="urn:microsoft.com/office/officeart/2005/8/layout/hProcess9"/>
    <dgm:cxn modelId="{B506910B-2835-47CE-A71C-7A26E3F7AA87}" type="presParOf" srcId="{CAF7FA34-8754-4845-954F-18D9B52EC7B0}" destId="{32BD5880-544D-4D89-9410-193F39B6EA7D}" srcOrd="0" destOrd="0" presId="urn:microsoft.com/office/officeart/2005/8/layout/hProcess9"/>
    <dgm:cxn modelId="{ED5A4CFA-87F7-4883-9337-115550A3BC48}" type="presParOf" srcId="{CAF7FA34-8754-4845-954F-18D9B52EC7B0}" destId="{F7D7900E-CCBC-4751-9535-C9156218C533}" srcOrd="1" destOrd="0" presId="urn:microsoft.com/office/officeart/2005/8/layout/hProcess9"/>
    <dgm:cxn modelId="{CA0172EC-1251-4F0B-AF38-DE69B49F8B95}" type="presParOf" srcId="{F7D7900E-CCBC-4751-9535-C9156218C533}" destId="{64F5ED00-BF68-4C1A-AB8F-15EDC949F360}" srcOrd="0" destOrd="0" presId="urn:microsoft.com/office/officeart/2005/8/layout/hProcess9"/>
    <dgm:cxn modelId="{27D3EFC0-3D1B-4AAC-AC82-864E03DAA72A}" type="presParOf" srcId="{F7D7900E-CCBC-4751-9535-C9156218C533}" destId="{C6533B70-9DB6-46AD-AD78-E3A1796CF290}" srcOrd="1" destOrd="0" presId="urn:microsoft.com/office/officeart/2005/8/layout/hProcess9"/>
    <dgm:cxn modelId="{8A3BAED1-F09E-4A2E-97F7-2A37E6B9DF47}" type="presParOf" srcId="{F7D7900E-CCBC-4751-9535-C9156218C533}" destId="{044C008B-A287-4AC4-9695-93C6F144EE9F}"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407E71-4B60-439F-A92F-66D98FC2AAD5}" type="doc">
      <dgm:prSet loTypeId="urn:microsoft.com/office/officeart/2005/8/layout/vProcess5" loCatId="process" qsTypeId="urn:microsoft.com/office/officeart/2005/8/quickstyle/simple1" qsCatId="simple" csTypeId="urn:microsoft.com/office/officeart/2005/8/colors/accent3_1" csCatId="accent3" phldr="1"/>
      <dgm:spPr/>
      <dgm:t>
        <a:bodyPr/>
        <a:lstStyle/>
        <a:p>
          <a:endParaRPr lang="es-US"/>
        </a:p>
      </dgm:t>
    </dgm:pt>
    <dgm:pt modelId="{D3C18F89-8CF5-4477-B94B-57845D6C191D}">
      <dgm:prSet phldrT="[Texto]"/>
      <dgm:spPr/>
      <dgm:t>
        <a:bodyPr/>
        <a:lstStyle/>
        <a:p>
          <a:r>
            <a:rPr lang="es-MX" dirty="0"/>
            <a:t>La documentación que contempla el PROCESO DE ADQUISICION DE MATERIALES DE CONSTRUCION, por parte del GADMCE para el año 2024, así mismo el detalle del material utilizado identificando el sitio y cuantificando los materiales, valores invertidos en cada obra por contrato y por obra directa</a:t>
          </a:r>
          <a:endParaRPr lang="es-US" dirty="0"/>
        </a:p>
      </dgm:t>
    </dgm:pt>
    <dgm:pt modelId="{4DBE7E3F-2508-4FA2-A9DD-E22BE602D117}" type="parTrans" cxnId="{4B3B8076-A004-4356-B101-3F2E6510F104}">
      <dgm:prSet/>
      <dgm:spPr/>
      <dgm:t>
        <a:bodyPr/>
        <a:lstStyle/>
        <a:p>
          <a:endParaRPr lang="es-US"/>
        </a:p>
      </dgm:t>
    </dgm:pt>
    <dgm:pt modelId="{0FC43B4D-4ACA-44AC-A808-361A5A96B901}" type="sibTrans" cxnId="{4B3B8076-A004-4356-B101-3F2E6510F104}">
      <dgm:prSet/>
      <dgm:spPr/>
      <dgm:t>
        <a:bodyPr/>
        <a:lstStyle/>
        <a:p>
          <a:endParaRPr lang="es-US"/>
        </a:p>
      </dgm:t>
    </dgm:pt>
    <dgm:pt modelId="{793A4A0F-3368-4AB9-84B5-40D64B87C529}">
      <dgm:prSet phldrT="[Texto]"/>
      <dgm:spPr/>
      <dgm:t>
        <a:bodyPr/>
        <a:lstStyle/>
        <a:p>
          <a:r>
            <a:rPr lang="es-MX" dirty="0"/>
            <a:t>La documentación por su intermedio y a quien corresponda, lo que contempla el informe mensual de ingresos del año 2024 y 2025 hasta el mes de abril, y el detalle de facturación de los mismos en lo que concierne a revisión técnica vehicular y matriculación. </a:t>
          </a:r>
          <a:endParaRPr lang="es-US" dirty="0"/>
        </a:p>
      </dgm:t>
    </dgm:pt>
    <dgm:pt modelId="{E1FC894A-9BAE-4EA1-AF20-D06862B7829F}" type="parTrans" cxnId="{DE89972A-97C3-4853-94E1-56C2E43C1C44}">
      <dgm:prSet/>
      <dgm:spPr/>
      <dgm:t>
        <a:bodyPr/>
        <a:lstStyle/>
        <a:p>
          <a:endParaRPr lang="es-US"/>
        </a:p>
      </dgm:t>
    </dgm:pt>
    <dgm:pt modelId="{41FD146E-5A0A-4484-B5AC-F9DC7B71FD85}" type="sibTrans" cxnId="{DE89972A-97C3-4853-94E1-56C2E43C1C44}">
      <dgm:prSet/>
      <dgm:spPr/>
      <dgm:t>
        <a:bodyPr/>
        <a:lstStyle/>
        <a:p>
          <a:endParaRPr lang="es-US"/>
        </a:p>
      </dgm:t>
    </dgm:pt>
    <dgm:pt modelId="{36C4D783-71EA-4CE0-AC86-8C653640A752}">
      <dgm:prSet phldrT="[Texto]"/>
      <dgm:spPr/>
      <dgm:t>
        <a:bodyPr/>
        <a:lstStyle/>
        <a:p>
          <a:r>
            <a:rPr lang="es-MX" dirty="0"/>
            <a:t>El proceso de remodelación del auditorio del GADMCE. </a:t>
          </a:r>
          <a:endParaRPr lang="es-US" dirty="0"/>
        </a:p>
      </dgm:t>
    </dgm:pt>
    <dgm:pt modelId="{D437A9C9-36D6-4782-B67D-6EBEB0F870BE}" type="parTrans" cxnId="{C0A76B94-F98E-43ED-B87B-95C4F028C87E}">
      <dgm:prSet/>
      <dgm:spPr/>
      <dgm:t>
        <a:bodyPr/>
        <a:lstStyle/>
        <a:p>
          <a:endParaRPr lang="es-US"/>
        </a:p>
      </dgm:t>
    </dgm:pt>
    <dgm:pt modelId="{415033AC-1B89-416B-9B4F-70FDA878CFA6}" type="sibTrans" cxnId="{C0A76B94-F98E-43ED-B87B-95C4F028C87E}">
      <dgm:prSet/>
      <dgm:spPr/>
      <dgm:t>
        <a:bodyPr/>
        <a:lstStyle/>
        <a:p>
          <a:endParaRPr lang="es-US"/>
        </a:p>
      </dgm:t>
    </dgm:pt>
    <dgm:pt modelId="{99FB9C06-AA5D-4858-81F0-E87FB1C56519}" type="pres">
      <dgm:prSet presAssocID="{F4407E71-4B60-439F-A92F-66D98FC2AAD5}" presName="outerComposite" presStyleCnt="0">
        <dgm:presLayoutVars>
          <dgm:chMax val="5"/>
          <dgm:dir/>
          <dgm:resizeHandles val="exact"/>
        </dgm:presLayoutVars>
      </dgm:prSet>
      <dgm:spPr/>
      <dgm:t>
        <a:bodyPr/>
        <a:lstStyle/>
        <a:p>
          <a:endParaRPr lang="es-ES"/>
        </a:p>
      </dgm:t>
    </dgm:pt>
    <dgm:pt modelId="{C3777297-8CAE-4E21-91B8-A6B267647A76}" type="pres">
      <dgm:prSet presAssocID="{F4407E71-4B60-439F-A92F-66D98FC2AAD5}" presName="dummyMaxCanvas" presStyleCnt="0">
        <dgm:presLayoutVars/>
      </dgm:prSet>
      <dgm:spPr/>
    </dgm:pt>
    <dgm:pt modelId="{4FEE20D4-A940-4CF6-8EDF-6EC56694F1C3}" type="pres">
      <dgm:prSet presAssocID="{F4407E71-4B60-439F-A92F-66D98FC2AAD5}" presName="ThreeNodes_1" presStyleLbl="node1" presStyleIdx="0" presStyleCnt="3">
        <dgm:presLayoutVars>
          <dgm:bulletEnabled val="1"/>
        </dgm:presLayoutVars>
      </dgm:prSet>
      <dgm:spPr/>
      <dgm:t>
        <a:bodyPr/>
        <a:lstStyle/>
        <a:p>
          <a:endParaRPr lang="es-ES"/>
        </a:p>
      </dgm:t>
    </dgm:pt>
    <dgm:pt modelId="{58AFF7CD-564C-449A-8F92-CCC3A3DC119A}" type="pres">
      <dgm:prSet presAssocID="{F4407E71-4B60-439F-A92F-66D98FC2AAD5}" presName="ThreeNodes_2" presStyleLbl="node1" presStyleIdx="1" presStyleCnt="3">
        <dgm:presLayoutVars>
          <dgm:bulletEnabled val="1"/>
        </dgm:presLayoutVars>
      </dgm:prSet>
      <dgm:spPr/>
      <dgm:t>
        <a:bodyPr/>
        <a:lstStyle/>
        <a:p>
          <a:endParaRPr lang="es-ES"/>
        </a:p>
      </dgm:t>
    </dgm:pt>
    <dgm:pt modelId="{70B4E454-546D-454A-B0E7-2BB6F157BA03}" type="pres">
      <dgm:prSet presAssocID="{F4407E71-4B60-439F-A92F-66D98FC2AAD5}" presName="ThreeNodes_3" presStyleLbl="node1" presStyleIdx="2" presStyleCnt="3">
        <dgm:presLayoutVars>
          <dgm:bulletEnabled val="1"/>
        </dgm:presLayoutVars>
      </dgm:prSet>
      <dgm:spPr/>
      <dgm:t>
        <a:bodyPr/>
        <a:lstStyle/>
        <a:p>
          <a:endParaRPr lang="es-ES"/>
        </a:p>
      </dgm:t>
    </dgm:pt>
    <dgm:pt modelId="{7E182FB8-2888-49F2-B152-0665372F5619}" type="pres">
      <dgm:prSet presAssocID="{F4407E71-4B60-439F-A92F-66D98FC2AAD5}" presName="ThreeConn_1-2" presStyleLbl="fgAccFollowNode1" presStyleIdx="0" presStyleCnt="2">
        <dgm:presLayoutVars>
          <dgm:bulletEnabled val="1"/>
        </dgm:presLayoutVars>
      </dgm:prSet>
      <dgm:spPr/>
      <dgm:t>
        <a:bodyPr/>
        <a:lstStyle/>
        <a:p>
          <a:endParaRPr lang="es-ES"/>
        </a:p>
      </dgm:t>
    </dgm:pt>
    <dgm:pt modelId="{2C424E50-C302-45DD-9F7A-74D56389ABEF}" type="pres">
      <dgm:prSet presAssocID="{F4407E71-4B60-439F-A92F-66D98FC2AAD5}" presName="ThreeConn_2-3" presStyleLbl="fgAccFollowNode1" presStyleIdx="1" presStyleCnt="2">
        <dgm:presLayoutVars>
          <dgm:bulletEnabled val="1"/>
        </dgm:presLayoutVars>
      </dgm:prSet>
      <dgm:spPr/>
      <dgm:t>
        <a:bodyPr/>
        <a:lstStyle/>
        <a:p>
          <a:endParaRPr lang="es-ES"/>
        </a:p>
      </dgm:t>
    </dgm:pt>
    <dgm:pt modelId="{40711608-4347-4E4D-B1C8-A83D88CAB98C}" type="pres">
      <dgm:prSet presAssocID="{F4407E71-4B60-439F-A92F-66D98FC2AAD5}" presName="ThreeNodes_1_text" presStyleLbl="node1" presStyleIdx="2" presStyleCnt="3">
        <dgm:presLayoutVars>
          <dgm:bulletEnabled val="1"/>
        </dgm:presLayoutVars>
      </dgm:prSet>
      <dgm:spPr/>
      <dgm:t>
        <a:bodyPr/>
        <a:lstStyle/>
        <a:p>
          <a:endParaRPr lang="es-ES"/>
        </a:p>
      </dgm:t>
    </dgm:pt>
    <dgm:pt modelId="{F13E7963-C0FA-41E3-8095-903CA2FE4702}" type="pres">
      <dgm:prSet presAssocID="{F4407E71-4B60-439F-A92F-66D98FC2AAD5}" presName="ThreeNodes_2_text" presStyleLbl="node1" presStyleIdx="2" presStyleCnt="3">
        <dgm:presLayoutVars>
          <dgm:bulletEnabled val="1"/>
        </dgm:presLayoutVars>
      </dgm:prSet>
      <dgm:spPr/>
      <dgm:t>
        <a:bodyPr/>
        <a:lstStyle/>
        <a:p>
          <a:endParaRPr lang="es-ES"/>
        </a:p>
      </dgm:t>
    </dgm:pt>
    <dgm:pt modelId="{91FE9323-05B3-4842-ADCC-AADC3DCCDE8F}" type="pres">
      <dgm:prSet presAssocID="{F4407E71-4B60-439F-A92F-66D98FC2AAD5}" presName="ThreeNodes_3_text" presStyleLbl="node1" presStyleIdx="2" presStyleCnt="3">
        <dgm:presLayoutVars>
          <dgm:bulletEnabled val="1"/>
        </dgm:presLayoutVars>
      </dgm:prSet>
      <dgm:spPr/>
      <dgm:t>
        <a:bodyPr/>
        <a:lstStyle/>
        <a:p>
          <a:endParaRPr lang="es-ES"/>
        </a:p>
      </dgm:t>
    </dgm:pt>
  </dgm:ptLst>
  <dgm:cxnLst>
    <dgm:cxn modelId="{61C72C45-6FC3-4E04-992A-A24F8281AED8}" type="presOf" srcId="{F4407E71-4B60-439F-A92F-66D98FC2AAD5}" destId="{99FB9C06-AA5D-4858-81F0-E87FB1C56519}" srcOrd="0" destOrd="0" presId="urn:microsoft.com/office/officeart/2005/8/layout/vProcess5"/>
    <dgm:cxn modelId="{777D1369-FD0C-4960-9734-3227B263F49C}" type="presOf" srcId="{793A4A0F-3368-4AB9-84B5-40D64B87C529}" destId="{58AFF7CD-564C-449A-8F92-CCC3A3DC119A}" srcOrd="0" destOrd="0" presId="urn:microsoft.com/office/officeart/2005/8/layout/vProcess5"/>
    <dgm:cxn modelId="{B281B199-D4C0-4E9B-B30E-A2F5F148424E}" type="presOf" srcId="{36C4D783-71EA-4CE0-AC86-8C653640A752}" destId="{70B4E454-546D-454A-B0E7-2BB6F157BA03}" srcOrd="0" destOrd="0" presId="urn:microsoft.com/office/officeart/2005/8/layout/vProcess5"/>
    <dgm:cxn modelId="{C0A76B94-F98E-43ED-B87B-95C4F028C87E}" srcId="{F4407E71-4B60-439F-A92F-66D98FC2AAD5}" destId="{36C4D783-71EA-4CE0-AC86-8C653640A752}" srcOrd="2" destOrd="0" parTransId="{D437A9C9-36D6-4782-B67D-6EBEB0F870BE}" sibTransId="{415033AC-1B89-416B-9B4F-70FDA878CFA6}"/>
    <dgm:cxn modelId="{4B3B8076-A004-4356-B101-3F2E6510F104}" srcId="{F4407E71-4B60-439F-A92F-66D98FC2AAD5}" destId="{D3C18F89-8CF5-4477-B94B-57845D6C191D}" srcOrd="0" destOrd="0" parTransId="{4DBE7E3F-2508-4FA2-A9DD-E22BE602D117}" sibTransId="{0FC43B4D-4ACA-44AC-A808-361A5A96B901}"/>
    <dgm:cxn modelId="{6B35B5A0-6AFD-47EE-BE4E-1F81D89AB92E}" type="presOf" srcId="{793A4A0F-3368-4AB9-84B5-40D64B87C529}" destId="{F13E7963-C0FA-41E3-8095-903CA2FE4702}" srcOrd="1" destOrd="0" presId="urn:microsoft.com/office/officeart/2005/8/layout/vProcess5"/>
    <dgm:cxn modelId="{DE89972A-97C3-4853-94E1-56C2E43C1C44}" srcId="{F4407E71-4B60-439F-A92F-66D98FC2AAD5}" destId="{793A4A0F-3368-4AB9-84B5-40D64B87C529}" srcOrd="1" destOrd="0" parTransId="{E1FC894A-9BAE-4EA1-AF20-D06862B7829F}" sibTransId="{41FD146E-5A0A-4484-B5AC-F9DC7B71FD85}"/>
    <dgm:cxn modelId="{21E90530-FC75-4555-878B-FAB16DF5A765}" type="presOf" srcId="{D3C18F89-8CF5-4477-B94B-57845D6C191D}" destId="{4FEE20D4-A940-4CF6-8EDF-6EC56694F1C3}" srcOrd="0" destOrd="0" presId="urn:microsoft.com/office/officeart/2005/8/layout/vProcess5"/>
    <dgm:cxn modelId="{52AA5ADB-8234-4895-B2FB-9E6E69F44DBE}" type="presOf" srcId="{41FD146E-5A0A-4484-B5AC-F9DC7B71FD85}" destId="{2C424E50-C302-45DD-9F7A-74D56389ABEF}" srcOrd="0" destOrd="0" presId="urn:microsoft.com/office/officeart/2005/8/layout/vProcess5"/>
    <dgm:cxn modelId="{4461D1DB-2FDC-4518-B648-CBC3D50A19A9}" type="presOf" srcId="{36C4D783-71EA-4CE0-AC86-8C653640A752}" destId="{91FE9323-05B3-4842-ADCC-AADC3DCCDE8F}" srcOrd="1" destOrd="0" presId="urn:microsoft.com/office/officeart/2005/8/layout/vProcess5"/>
    <dgm:cxn modelId="{BF946892-DDC7-4338-8E9A-51E7E19FEDFB}" type="presOf" srcId="{0FC43B4D-4ACA-44AC-A808-361A5A96B901}" destId="{7E182FB8-2888-49F2-B152-0665372F5619}" srcOrd="0" destOrd="0" presId="urn:microsoft.com/office/officeart/2005/8/layout/vProcess5"/>
    <dgm:cxn modelId="{DC71FE05-E36E-49F5-ABBC-ED7E301C98AD}" type="presOf" srcId="{D3C18F89-8CF5-4477-B94B-57845D6C191D}" destId="{40711608-4347-4E4D-B1C8-A83D88CAB98C}" srcOrd="1" destOrd="0" presId="urn:microsoft.com/office/officeart/2005/8/layout/vProcess5"/>
    <dgm:cxn modelId="{F4696B1F-8D47-4E97-8AEA-E48A103C9A8E}" type="presParOf" srcId="{99FB9C06-AA5D-4858-81F0-E87FB1C56519}" destId="{C3777297-8CAE-4E21-91B8-A6B267647A76}" srcOrd="0" destOrd="0" presId="urn:microsoft.com/office/officeart/2005/8/layout/vProcess5"/>
    <dgm:cxn modelId="{2BADBA25-ABE2-4B1F-813E-8C23E0BE390B}" type="presParOf" srcId="{99FB9C06-AA5D-4858-81F0-E87FB1C56519}" destId="{4FEE20D4-A940-4CF6-8EDF-6EC56694F1C3}" srcOrd="1" destOrd="0" presId="urn:microsoft.com/office/officeart/2005/8/layout/vProcess5"/>
    <dgm:cxn modelId="{1D196599-833B-49F1-A488-135D5ED401A9}" type="presParOf" srcId="{99FB9C06-AA5D-4858-81F0-E87FB1C56519}" destId="{58AFF7CD-564C-449A-8F92-CCC3A3DC119A}" srcOrd="2" destOrd="0" presId="urn:microsoft.com/office/officeart/2005/8/layout/vProcess5"/>
    <dgm:cxn modelId="{90FB60D0-432F-4D63-855C-CB7D1849B858}" type="presParOf" srcId="{99FB9C06-AA5D-4858-81F0-E87FB1C56519}" destId="{70B4E454-546D-454A-B0E7-2BB6F157BA03}" srcOrd="3" destOrd="0" presId="urn:microsoft.com/office/officeart/2005/8/layout/vProcess5"/>
    <dgm:cxn modelId="{5F57B120-C58C-46F2-8948-D0D07ADB3DE1}" type="presParOf" srcId="{99FB9C06-AA5D-4858-81F0-E87FB1C56519}" destId="{7E182FB8-2888-49F2-B152-0665372F5619}" srcOrd="4" destOrd="0" presId="urn:microsoft.com/office/officeart/2005/8/layout/vProcess5"/>
    <dgm:cxn modelId="{BCAF97BD-E389-498F-9B52-46E3A3B8723A}" type="presParOf" srcId="{99FB9C06-AA5D-4858-81F0-E87FB1C56519}" destId="{2C424E50-C302-45DD-9F7A-74D56389ABEF}" srcOrd="5" destOrd="0" presId="urn:microsoft.com/office/officeart/2005/8/layout/vProcess5"/>
    <dgm:cxn modelId="{73276D25-A9B4-4676-9BED-6D94CDE08F78}" type="presParOf" srcId="{99FB9C06-AA5D-4858-81F0-E87FB1C56519}" destId="{40711608-4347-4E4D-B1C8-A83D88CAB98C}" srcOrd="6" destOrd="0" presId="urn:microsoft.com/office/officeart/2005/8/layout/vProcess5"/>
    <dgm:cxn modelId="{97FFD25C-A4E5-473A-9EE3-FD4752104767}" type="presParOf" srcId="{99FB9C06-AA5D-4858-81F0-E87FB1C56519}" destId="{F13E7963-C0FA-41E3-8095-903CA2FE4702}" srcOrd="7" destOrd="0" presId="urn:microsoft.com/office/officeart/2005/8/layout/vProcess5"/>
    <dgm:cxn modelId="{469213E5-BF1F-4C5A-BAA5-FFA849391947}" type="presParOf" srcId="{99FB9C06-AA5D-4858-81F0-E87FB1C56519}" destId="{91FE9323-05B3-4842-ADCC-AADC3DCCDE8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D4FA98-71C8-470F-8EE8-D04B78E205BE}" type="doc">
      <dgm:prSet loTypeId="urn:microsoft.com/office/officeart/2005/8/layout/bProcess3" loCatId="process" qsTypeId="urn:microsoft.com/office/officeart/2005/8/quickstyle/simple1" qsCatId="simple" csTypeId="urn:microsoft.com/office/officeart/2005/8/colors/accent2_1" csCatId="accent2" phldr="1"/>
      <dgm:spPr/>
      <dgm:t>
        <a:bodyPr/>
        <a:lstStyle/>
        <a:p>
          <a:endParaRPr lang="es-US"/>
        </a:p>
      </dgm:t>
    </dgm:pt>
    <dgm:pt modelId="{21E1ABCF-4F41-46B6-A034-B72CFFBA8826}">
      <dgm:prSet phldrT="[Texto]" custT="1"/>
      <dgm:spPr/>
      <dgm:t>
        <a:bodyPr/>
        <a:lstStyle/>
        <a:p>
          <a:r>
            <a:rPr lang="es-MX" sz="3200" dirty="0"/>
            <a:t>Atención ciudadana y recepción de solicitudes </a:t>
          </a:r>
          <a:endParaRPr lang="es-US" sz="3200" dirty="0"/>
        </a:p>
      </dgm:t>
    </dgm:pt>
    <dgm:pt modelId="{D908346B-E677-4D80-B6E1-86E1357085E9}" type="parTrans" cxnId="{410AEDE2-12D4-4279-94AA-75AD09048F69}">
      <dgm:prSet/>
      <dgm:spPr/>
      <dgm:t>
        <a:bodyPr/>
        <a:lstStyle/>
        <a:p>
          <a:endParaRPr lang="es-US" sz="3600">
            <a:solidFill>
              <a:schemeClr val="bg1"/>
            </a:solidFill>
          </a:endParaRPr>
        </a:p>
      </dgm:t>
    </dgm:pt>
    <dgm:pt modelId="{0BBB04CF-96CA-4F56-A73D-689EFF62A460}" type="sibTrans" cxnId="{410AEDE2-12D4-4279-94AA-75AD09048F69}">
      <dgm:prSet custT="1"/>
      <dgm:spPr/>
      <dgm:t>
        <a:bodyPr/>
        <a:lstStyle/>
        <a:p>
          <a:endParaRPr lang="es-US" sz="1000">
            <a:solidFill>
              <a:schemeClr val="bg1"/>
            </a:solidFill>
          </a:endParaRPr>
        </a:p>
      </dgm:t>
    </dgm:pt>
    <dgm:pt modelId="{F81AB9B5-9E3F-4587-AE35-1D326F5AD036}">
      <dgm:prSet phldrT="[Texto]" custT="1"/>
      <dgm:spPr/>
      <dgm:t>
        <a:bodyPr/>
        <a:lstStyle/>
        <a:p>
          <a:r>
            <a:rPr lang="es-MX" sz="3200"/>
            <a:t>Apoyo a la Alcaldesa a la revisión de oficios pendientes dirigidos al alcalde </a:t>
          </a:r>
          <a:endParaRPr lang="es-US" sz="3200" dirty="0"/>
        </a:p>
      </dgm:t>
    </dgm:pt>
    <dgm:pt modelId="{78AE37D4-ADC5-46C7-9684-22BC945F4CB8}" type="parTrans" cxnId="{25E786AE-26B0-4077-877A-822A11558B5C}">
      <dgm:prSet/>
      <dgm:spPr/>
      <dgm:t>
        <a:bodyPr/>
        <a:lstStyle/>
        <a:p>
          <a:endParaRPr lang="es-US" sz="3600">
            <a:solidFill>
              <a:schemeClr val="bg1"/>
            </a:solidFill>
          </a:endParaRPr>
        </a:p>
      </dgm:t>
    </dgm:pt>
    <dgm:pt modelId="{4DCC6D21-B1DD-4F46-B1F1-5C9AE18BCFF2}" type="sibTrans" cxnId="{25E786AE-26B0-4077-877A-822A11558B5C}">
      <dgm:prSet custT="1"/>
      <dgm:spPr/>
      <dgm:t>
        <a:bodyPr/>
        <a:lstStyle/>
        <a:p>
          <a:endParaRPr lang="es-US" sz="1000">
            <a:solidFill>
              <a:schemeClr val="bg1"/>
            </a:solidFill>
          </a:endParaRPr>
        </a:p>
      </dgm:t>
    </dgm:pt>
    <dgm:pt modelId="{A81471BD-05C5-43C7-BF7A-C3ACCE608EA7}">
      <dgm:prSet phldrT="[Texto]" custT="1"/>
      <dgm:spPr/>
      <dgm:t>
        <a:bodyPr/>
        <a:lstStyle/>
        <a:p>
          <a:r>
            <a:rPr lang="es-MX" sz="3200" dirty="0"/>
            <a:t>Participar con la coordinación del CDI para el evento y entrega de materiales de aseo.</a:t>
          </a:r>
          <a:endParaRPr lang="es-US" sz="3200" dirty="0"/>
        </a:p>
      </dgm:t>
    </dgm:pt>
    <dgm:pt modelId="{D43806DA-4D22-4224-8119-F3159D265FFD}" type="parTrans" cxnId="{BF6204FE-D8EE-4F4E-B78A-5622E94344F5}">
      <dgm:prSet/>
      <dgm:spPr/>
      <dgm:t>
        <a:bodyPr/>
        <a:lstStyle/>
        <a:p>
          <a:endParaRPr lang="es-US" sz="3600">
            <a:solidFill>
              <a:schemeClr val="bg1"/>
            </a:solidFill>
          </a:endParaRPr>
        </a:p>
      </dgm:t>
    </dgm:pt>
    <dgm:pt modelId="{95DD4A59-DF58-4239-9938-6825C279753A}" type="sibTrans" cxnId="{BF6204FE-D8EE-4F4E-B78A-5622E94344F5}">
      <dgm:prSet custT="1"/>
      <dgm:spPr/>
      <dgm:t>
        <a:bodyPr/>
        <a:lstStyle/>
        <a:p>
          <a:endParaRPr lang="es-US" sz="1000">
            <a:solidFill>
              <a:schemeClr val="bg1"/>
            </a:solidFill>
          </a:endParaRPr>
        </a:p>
      </dgm:t>
    </dgm:pt>
    <dgm:pt modelId="{26FA2154-A603-480B-9E06-943F0A7EE949}" type="pres">
      <dgm:prSet presAssocID="{B2D4FA98-71C8-470F-8EE8-D04B78E205BE}" presName="Name0" presStyleCnt="0">
        <dgm:presLayoutVars>
          <dgm:dir/>
          <dgm:resizeHandles val="exact"/>
        </dgm:presLayoutVars>
      </dgm:prSet>
      <dgm:spPr/>
      <dgm:t>
        <a:bodyPr/>
        <a:lstStyle/>
        <a:p>
          <a:endParaRPr lang="es-ES"/>
        </a:p>
      </dgm:t>
    </dgm:pt>
    <dgm:pt modelId="{97EF5A4C-24DD-4298-91E4-659EC3F8D564}" type="pres">
      <dgm:prSet presAssocID="{21E1ABCF-4F41-46B6-A034-B72CFFBA8826}" presName="node" presStyleLbl="node1" presStyleIdx="0" presStyleCnt="3">
        <dgm:presLayoutVars>
          <dgm:bulletEnabled val="1"/>
        </dgm:presLayoutVars>
      </dgm:prSet>
      <dgm:spPr/>
      <dgm:t>
        <a:bodyPr/>
        <a:lstStyle/>
        <a:p>
          <a:endParaRPr lang="es-ES"/>
        </a:p>
      </dgm:t>
    </dgm:pt>
    <dgm:pt modelId="{978D1BAF-6BE9-4DFC-A0EB-1D703A668F21}" type="pres">
      <dgm:prSet presAssocID="{0BBB04CF-96CA-4F56-A73D-689EFF62A460}" presName="sibTrans" presStyleLbl="sibTrans1D1" presStyleIdx="0" presStyleCnt="2"/>
      <dgm:spPr/>
      <dgm:t>
        <a:bodyPr/>
        <a:lstStyle/>
        <a:p>
          <a:endParaRPr lang="es-ES"/>
        </a:p>
      </dgm:t>
    </dgm:pt>
    <dgm:pt modelId="{5DDD215E-BB02-42CA-AFB7-547D519CAFF7}" type="pres">
      <dgm:prSet presAssocID="{0BBB04CF-96CA-4F56-A73D-689EFF62A460}" presName="connectorText" presStyleLbl="sibTrans1D1" presStyleIdx="0" presStyleCnt="2"/>
      <dgm:spPr/>
      <dgm:t>
        <a:bodyPr/>
        <a:lstStyle/>
        <a:p>
          <a:endParaRPr lang="es-ES"/>
        </a:p>
      </dgm:t>
    </dgm:pt>
    <dgm:pt modelId="{9CE1A108-1841-4309-8292-3C128296A4C1}" type="pres">
      <dgm:prSet presAssocID="{F81AB9B5-9E3F-4587-AE35-1D326F5AD036}" presName="node" presStyleLbl="node1" presStyleIdx="1" presStyleCnt="3" custScaleX="125324">
        <dgm:presLayoutVars>
          <dgm:bulletEnabled val="1"/>
        </dgm:presLayoutVars>
      </dgm:prSet>
      <dgm:spPr/>
      <dgm:t>
        <a:bodyPr/>
        <a:lstStyle/>
        <a:p>
          <a:endParaRPr lang="es-ES"/>
        </a:p>
      </dgm:t>
    </dgm:pt>
    <dgm:pt modelId="{3FFF0314-9F5F-49F5-B9B9-F79B434DD09E}" type="pres">
      <dgm:prSet presAssocID="{4DCC6D21-B1DD-4F46-B1F1-5C9AE18BCFF2}" presName="sibTrans" presStyleLbl="sibTrans1D1" presStyleIdx="1" presStyleCnt="2"/>
      <dgm:spPr/>
      <dgm:t>
        <a:bodyPr/>
        <a:lstStyle/>
        <a:p>
          <a:endParaRPr lang="es-ES"/>
        </a:p>
      </dgm:t>
    </dgm:pt>
    <dgm:pt modelId="{28218D4E-6DB3-4D0F-A730-7499DBDE2FDB}" type="pres">
      <dgm:prSet presAssocID="{4DCC6D21-B1DD-4F46-B1F1-5C9AE18BCFF2}" presName="connectorText" presStyleLbl="sibTrans1D1" presStyleIdx="1" presStyleCnt="2"/>
      <dgm:spPr/>
      <dgm:t>
        <a:bodyPr/>
        <a:lstStyle/>
        <a:p>
          <a:endParaRPr lang="es-ES"/>
        </a:p>
      </dgm:t>
    </dgm:pt>
    <dgm:pt modelId="{785703CD-7BC9-46A7-8950-E756A394BCE5}" type="pres">
      <dgm:prSet presAssocID="{A81471BD-05C5-43C7-BF7A-C3ACCE608EA7}" presName="node" presStyleLbl="node1" presStyleIdx="2" presStyleCnt="3" custScaleX="133357">
        <dgm:presLayoutVars>
          <dgm:bulletEnabled val="1"/>
        </dgm:presLayoutVars>
      </dgm:prSet>
      <dgm:spPr/>
      <dgm:t>
        <a:bodyPr/>
        <a:lstStyle/>
        <a:p>
          <a:endParaRPr lang="es-ES"/>
        </a:p>
      </dgm:t>
    </dgm:pt>
  </dgm:ptLst>
  <dgm:cxnLst>
    <dgm:cxn modelId="{9C0E5620-BECC-40D2-A1BD-D879AD4229A8}" type="presOf" srcId="{0BBB04CF-96CA-4F56-A73D-689EFF62A460}" destId="{5DDD215E-BB02-42CA-AFB7-547D519CAFF7}" srcOrd="1" destOrd="0" presId="urn:microsoft.com/office/officeart/2005/8/layout/bProcess3"/>
    <dgm:cxn modelId="{410AEDE2-12D4-4279-94AA-75AD09048F69}" srcId="{B2D4FA98-71C8-470F-8EE8-D04B78E205BE}" destId="{21E1ABCF-4F41-46B6-A034-B72CFFBA8826}" srcOrd="0" destOrd="0" parTransId="{D908346B-E677-4D80-B6E1-86E1357085E9}" sibTransId="{0BBB04CF-96CA-4F56-A73D-689EFF62A460}"/>
    <dgm:cxn modelId="{45229A7F-767E-420B-AB49-6758245DA4FD}" type="presOf" srcId="{21E1ABCF-4F41-46B6-A034-B72CFFBA8826}" destId="{97EF5A4C-24DD-4298-91E4-659EC3F8D564}" srcOrd="0" destOrd="0" presId="urn:microsoft.com/office/officeart/2005/8/layout/bProcess3"/>
    <dgm:cxn modelId="{FB5F1077-6CB8-4F05-AD28-95C87EE60CA1}" type="presOf" srcId="{F81AB9B5-9E3F-4587-AE35-1D326F5AD036}" destId="{9CE1A108-1841-4309-8292-3C128296A4C1}" srcOrd="0" destOrd="0" presId="urn:microsoft.com/office/officeart/2005/8/layout/bProcess3"/>
    <dgm:cxn modelId="{0C57F7D1-CBC4-4EC3-93FC-568DE7A5E993}" type="presOf" srcId="{0BBB04CF-96CA-4F56-A73D-689EFF62A460}" destId="{978D1BAF-6BE9-4DFC-A0EB-1D703A668F21}" srcOrd="0" destOrd="0" presId="urn:microsoft.com/office/officeart/2005/8/layout/bProcess3"/>
    <dgm:cxn modelId="{BF6204FE-D8EE-4F4E-B78A-5622E94344F5}" srcId="{B2D4FA98-71C8-470F-8EE8-D04B78E205BE}" destId="{A81471BD-05C5-43C7-BF7A-C3ACCE608EA7}" srcOrd="2" destOrd="0" parTransId="{D43806DA-4D22-4224-8119-F3159D265FFD}" sibTransId="{95DD4A59-DF58-4239-9938-6825C279753A}"/>
    <dgm:cxn modelId="{AEE03D4C-AB56-49F4-9AB5-78FFBF293F57}" type="presOf" srcId="{B2D4FA98-71C8-470F-8EE8-D04B78E205BE}" destId="{26FA2154-A603-480B-9E06-943F0A7EE949}" srcOrd="0" destOrd="0" presId="urn:microsoft.com/office/officeart/2005/8/layout/bProcess3"/>
    <dgm:cxn modelId="{25E786AE-26B0-4077-877A-822A11558B5C}" srcId="{B2D4FA98-71C8-470F-8EE8-D04B78E205BE}" destId="{F81AB9B5-9E3F-4587-AE35-1D326F5AD036}" srcOrd="1" destOrd="0" parTransId="{78AE37D4-ADC5-46C7-9684-22BC945F4CB8}" sibTransId="{4DCC6D21-B1DD-4F46-B1F1-5C9AE18BCFF2}"/>
    <dgm:cxn modelId="{58D1F150-5CD7-4E37-824C-D03E0EF44A3A}" type="presOf" srcId="{A81471BD-05C5-43C7-BF7A-C3ACCE608EA7}" destId="{785703CD-7BC9-46A7-8950-E756A394BCE5}" srcOrd="0" destOrd="0" presId="urn:microsoft.com/office/officeart/2005/8/layout/bProcess3"/>
    <dgm:cxn modelId="{B4C30D7E-DCB2-4506-828A-AA58AF77EE6D}" type="presOf" srcId="{4DCC6D21-B1DD-4F46-B1F1-5C9AE18BCFF2}" destId="{28218D4E-6DB3-4D0F-A730-7499DBDE2FDB}" srcOrd="1" destOrd="0" presId="urn:microsoft.com/office/officeart/2005/8/layout/bProcess3"/>
    <dgm:cxn modelId="{0935E7C0-7E15-4EA2-A542-6DB75FCA20B6}" type="presOf" srcId="{4DCC6D21-B1DD-4F46-B1F1-5C9AE18BCFF2}" destId="{3FFF0314-9F5F-49F5-B9B9-F79B434DD09E}" srcOrd="0" destOrd="0" presId="urn:microsoft.com/office/officeart/2005/8/layout/bProcess3"/>
    <dgm:cxn modelId="{0A55926D-7813-4250-AEBC-681FAAE97B4C}" type="presParOf" srcId="{26FA2154-A603-480B-9E06-943F0A7EE949}" destId="{97EF5A4C-24DD-4298-91E4-659EC3F8D564}" srcOrd="0" destOrd="0" presId="urn:microsoft.com/office/officeart/2005/8/layout/bProcess3"/>
    <dgm:cxn modelId="{E95C97A2-4C07-4A6A-A65E-BCD92BD461A0}" type="presParOf" srcId="{26FA2154-A603-480B-9E06-943F0A7EE949}" destId="{978D1BAF-6BE9-4DFC-A0EB-1D703A668F21}" srcOrd="1" destOrd="0" presId="urn:microsoft.com/office/officeart/2005/8/layout/bProcess3"/>
    <dgm:cxn modelId="{6F243FF2-76D3-413E-909A-B450460DCBD3}" type="presParOf" srcId="{978D1BAF-6BE9-4DFC-A0EB-1D703A668F21}" destId="{5DDD215E-BB02-42CA-AFB7-547D519CAFF7}" srcOrd="0" destOrd="0" presId="urn:microsoft.com/office/officeart/2005/8/layout/bProcess3"/>
    <dgm:cxn modelId="{7AB0F7FB-35B3-4584-BF4D-317458CAD059}" type="presParOf" srcId="{26FA2154-A603-480B-9E06-943F0A7EE949}" destId="{9CE1A108-1841-4309-8292-3C128296A4C1}" srcOrd="2" destOrd="0" presId="urn:microsoft.com/office/officeart/2005/8/layout/bProcess3"/>
    <dgm:cxn modelId="{EED9D4BC-2091-44AC-AF68-437E3E85AEBF}" type="presParOf" srcId="{26FA2154-A603-480B-9E06-943F0A7EE949}" destId="{3FFF0314-9F5F-49F5-B9B9-F79B434DD09E}" srcOrd="3" destOrd="0" presId="urn:microsoft.com/office/officeart/2005/8/layout/bProcess3"/>
    <dgm:cxn modelId="{99D5C9B2-6C7C-471B-B72C-49A96646641F}" type="presParOf" srcId="{3FFF0314-9F5F-49F5-B9B9-F79B434DD09E}" destId="{28218D4E-6DB3-4D0F-A730-7499DBDE2FDB}" srcOrd="0" destOrd="0" presId="urn:microsoft.com/office/officeart/2005/8/layout/bProcess3"/>
    <dgm:cxn modelId="{DE962BEC-1814-49C9-AD89-91B2EC2EDBD1}" type="presParOf" srcId="{26FA2154-A603-480B-9E06-943F0A7EE949}" destId="{785703CD-7BC9-46A7-8950-E756A394BCE5}" srcOrd="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D5880-544D-4D89-9410-193F39B6EA7D}">
      <dsp:nvSpPr>
        <dsp:cNvPr id="0" name=""/>
        <dsp:cNvSpPr/>
      </dsp:nvSpPr>
      <dsp:spPr>
        <a:xfrm>
          <a:off x="889085" y="0"/>
          <a:ext cx="10076297" cy="5099901"/>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F5ED00-BF68-4C1A-AB8F-15EDC949F360}">
      <dsp:nvSpPr>
        <dsp:cNvPr id="0" name=""/>
        <dsp:cNvSpPr/>
      </dsp:nvSpPr>
      <dsp:spPr>
        <a:xfrm>
          <a:off x="1037265" y="1288928"/>
          <a:ext cx="4593606" cy="2522043"/>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a:t>Asistí a 2 sesiones de Concejo Ordinarias, y  una extraordinaria desde el 13 de marzo al 28 de marzo del 2025, y a 4 sesiones de Concejo Ordinarias desde el 19 de mayo al 17 de junio</a:t>
          </a:r>
          <a:endParaRPr lang="es-US" sz="1800" kern="1200" dirty="0"/>
        </a:p>
      </dsp:txBody>
      <dsp:txXfrm>
        <a:off x="1160381" y="1412044"/>
        <a:ext cx="4347374" cy="2275811"/>
      </dsp:txXfrm>
    </dsp:sp>
    <dsp:sp modelId="{044C008B-A287-4AC4-9695-93C6F144EE9F}">
      <dsp:nvSpPr>
        <dsp:cNvPr id="0" name=""/>
        <dsp:cNvSpPr/>
      </dsp:nvSpPr>
      <dsp:spPr>
        <a:xfrm>
          <a:off x="6223595" y="1315070"/>
          <a:ext cx="4593606" cy="2469759"/>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a:t>COMO RESULTADO </a:t>
          </a:r>
          <a:r>
            <a:rPr lang="es-US" sz="1800" kern="1200" dirty="0"/>
            <a:t>Aprobación de 2 Ordenanzas. </a:t>
          </a:r>
        </a:p>
        <a:p>
          <a:pPr lvl="0" algn="ctr" defTabSz="800100">
            <a:lnSpc>
              <a:spcPct val="90000"/>
            </a:lnSpc>
            <a:spcBef>
              <a:spcPct val="0"/>
            </a:spcBef>
            <a:spcAft>
              <a:spcPct val="35000"/>
            </a:spcAft>
          </a:pPr>
          <a:r>
            <a:rPr lang="es-MX" sz="1800" kern="1200" dirty="0"/>
            <a:t>Autorización a la certificación plurianual para el beneficio para jubilación con corte del 31 de marzo del 2025. </a:t>
          </a:r>
          <a:endParaRPr lang="es-US" sz="1800" kern="1200" dirty="0"/>
        </a:p>
        <a:p>
          <a:pPr lvl="0" algn="ctr" defTabSz="800100">
            <a:lnSpc>
              <a:spcPct val="90000"/>
            </a:lnSpc>
            <a:spcBef>
              <a:spcPct val="0"/>
            </a:spcBef>
            <a:spcAft>
              <a:spcPct val="35000"/>
            </a:spcAft>
          </a:pPr>
          <a:r>
            <a:rPr lang="es-MX" sz="1800" kern="1200" dirty="0"/>
            <a:t>Aprobación de varios cambios de jurisdicción del predio con veneficio al cantón </a:t>
          </a:r>
          <a:r>
            <a:rPr lang="es-MX" sz="1800" kern="1200" dirty="0" err="1"/>
            <a:t>Echeandia</a:t>
          </a:r>
          <a:r>
            <a:rPr lang="es-MX" sz="1800" kern="1200" dirty="0"/>
            <a:t>..</a:t>
          </a:r>
          <a:endParaRPr lang="es-US" sz="1800" kern="1200" dirty="0"/>
        </a:p>
      </dsp:txBody>
      <dsp:txXfrm>
        <a:off x="6344159" y="1435634"/>
        <a:ext cx="4352478" cy="22286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D5880-544D-4D89-9410-193F39B6EA7D}">
      <dsp:nvSpPr>
        <dsp:cNvPr id="0" name=""/>
        <dsp:cNvSpPr/>
      </dsp:nvSpPr>
      <dsp:spPr>
        <a:xfrm>
          <a:off x="975674" y="0"/>
          <a:ext cx="11057640" cy="544869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F5ED00-BF68-4C1A-AB8F-15EDC949F360}">
      <dsp:nvSpPr>
        <dsp:cNvPr id="0" name=""/>
        <dsp:cNvSpPr/>
      </dsp:nvSpPr>
      <dsp:spPr>
        <a:xfrm>
          <a:off x="2276573" y="1377080"/>
          <a:ext cx="3902696" cy="2694530"/>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a:t>Delegación: sesión extraordinaria del concejo municipal del cantón Echandía, el 27 de marzo del 2025</a:t>
          </a:r>
          <a:endParaRPr lang="es-US" sz="1800" kern="1200" dirty="0"/>
        </a:p>
      </dsp:txBody>
      <dsp:txXfrm>
        <a:off x="2408109" y="1508616"/>
        <a:ext cx="3639624" cy="2431458"/>
      </dsp:txXfrm>
    </dsp:sp>
    <dsp:sp modelId="{044C008B-A287-4AC4-9695-93C6F144EE9F}">
      <dsp:nvSpPr>
        <dsp:cNvPr id="0" name=""/>
        <dsp:cNvSpPr/>
      </dsp:nvSpPr>
      <dsp:spPr>
        <a:xfrm>
          <a:off x="6829719" y="1405010"/>
          <a:ext cx="3902696" cy="2638670"/>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a:t>COMO RESULTADO Autorizar la emisión de la certificación plurianual para el beneficio de los jubilados de 3 trabajadores de código de trabajo y uno de la ley orgánica del servicio público con corte del 31 de marzo del 2025.</a:t>
          </a:r>
          <a:endParaRPr lang="es-US" sz="1800" kern="1200" dirty="0"/>
        </a:p>
      </dsp:txBody>
      <dsp:txXfrm>
        <a:off x="6958528" y="1533819"/>
        <a:ext cx="3645078" cy="23810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D5880-544D-4D89-9410-193F39B6EA7D}">
      <dsp:nvSpPr>
        <dsp:cNvPr id="0" name=""/>
        <dsp:cNvSpPr/>
      </dsp:nvSpPr>
      <dsp:spPr>
        <a:xfrm>
          <a:off x="982744" y="0"/>
          <a:ext cx="11137768" cy="5213021"/>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F5ED00-BF68-4C1A-AB8F-15EDC949F360}">
      <dsp:nvSpPr>
        <dsp:cNvPr id="0" name=""/>
        <dsp:cNvSpPr/>
      </dsp:nvSpPr>
      <dsp:spPr>
        <a:xfrm>
          <a:off x="1155488" y="1077604"/>
          <a:ext cx="5089616" cy="3057812"/>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a:t>Delegación: como miembro de la comisión legislativa se me entrega el oficio con nro. 022-SG-GADMCE-25 con fecha </a:t>
          </a:r>
          <a:r>
            <a:rPr lang="es-MX" sz="1800" kern="1200" dirty="0" err="1"/>
            <a:t>Echeandia</a:t>
          </a:r>
          <a:r>
            <a:rPr lang="es-MX" sz="1800" kern="1200" dirty="0"/>
            <a:t> 23 de enero del 2025, donde indica que se realice el análisis y revisión de la ordenanza, manejo y control de bienes e inventarios del </a:t>
          </a:r>
          <a:r>
            <a:rPr lang="es-MX" sz="1800" kern="1200" dirty="0" err="1"/>
            <a:t>gad</a:t>
          </a:r>
          <a:r>
            <a:rPr lang="es-MX" sz="1800" kern="1200" dirty="0"/>
            <a:t> municipal del cantón Echeandía, que se encuentren vigente la misma que se puede encontrar obsoleta por el transcurso del tiempo</a:t>
          </a:r>
          <a:endParaRPr lang="es-US" sz="1800" kern="1200" dirty="0"/>
        </a:p>
      </dsp:txBody>
      <dsp:txXfrm>
        <a:off x="1304758" y="1226874"/>
        <a:ext cx="4791076" cy="2759272"/>
      </dsp:txXfrm>
    </dsp:sp>
    <dsp:sp modelId="{044C008B-A287-4AC4-9695-93C6F144EE9F}">
      <dsp:nvSpPr>
        <dsp:cNvPr id="0" name=""/>
        <dsp:cNvSpPr/>
      </dsp:nvSpPr>
      <dsp:spPr>
        <a:xfrm>
          <a:off x="6900267" y="1077604"/>
          <a:ext cx="5047501" cy="3057812"/>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a:t>COMO RESULTADO Junto con los miembros de la comisión y el síndico del GADMCE, Se realiza el análisis de la ordenanza antes mencionada, se pudo determinar que la ordenanza es aplicable para el proceso de baja de bienes bajo el mecanismo de remate. </a:t>
          </a:r>
          <a:endParaRPr lang="es-US" sz="1800" kern="1200" dirty="0"/>
        </a:p>
      </dsp:txBody>
      <dsp:txXfrm>
        <a:off x="7049537" y="1226874"/>
        <a:ext cx="4748961" cy="27592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E20D4-A940-4CF6-8EDF-6EC56694F1C3}">
      <dsp:nvSpPr>
        <dsp:cNvPr id="0" name=""/>
        <dsp:cNvSpPr/>
      </dsp:nvSpPr>
      <dsp:spPr>
        <a:xfrm>
          <a:off x="0" y="0"/>
          <a:ext cx="9305833" cy="1394587"/>
        </a:xfrm>
        <a:prstGeom prst="roundRect">
          <a:avLst>
            <a:gd name="adj" fmla="val 10000"/>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MX" sz="1800" kern="1200" dirty="0"/>
            <a:t>La documentación que contempla el PROCESO DE ADQUISICION DE MATERIALES DE CONSTRUCION, por parte del GADMCE para el año 2024, así mismo el detalle del material utilizado identificando el sitio y cuantificando los materiales, valores invertidos en cada obra por contrato y por obra directa</a:t>
          </a:r>
          <a:endParaRPr lang="es-US" sz="1800" kern="1200" dirty="0"/>
        </a:p>
      </dsp:txBody>
      <dsp:txXfrm>
        <a:off x="40846" y="40846"/>
        <a:ext cx="7800964" cy="1312895"/>
      </dsp:txXfrm>
    </dsp:sp>
    <dsp:sp modelId="{58AFF7CD-564C-449A-8F92-CCC3A3DC119A}">
      <dsp:nvSpPr>
        <dsp:cNvPr id="0" name=""/>
        <dsp:cNvSpPr/>
      </dsp:nvSpPr>
      <dsp:spPr>
        <a:xfrm>
          <a:off x="821102" y="1627019"/>
          <a:ext cx="9305833" cy="1394587"/>
        </a:xfrm>
        <a:prstGeom prst="roundRect">
          <a:avLst>
            <a:gd name="adj" fmla="val 10000"/>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MX" sz="1800" kern="1200" dirty="0"/>
            <a:t>La documentación por su intermedio y a quien corresponda, lo que contempla el informe mensual de ingresos del año 2024 y 2025 hasta el mes de abril, y el detalle de facturación de los mismos en lo que concierne a revisión técnica vehicular y matriculación. </a:t>
          </a:r>
          <a:endParaRPr lang="es-US" sz="1800" kern="1200" dirty="0"/>
        </a:p>
      </dsp:txBody>
      <dsp:txXfrm>
        <a:off x="861948" y="1667865"/>
        <a:ext cx="7496556" cy="1312895"/>
      </dsp:txXfrm>
    </dsp:sp>
    <dsp:sp modelId="{70B4E454-546D-454A-B0E7-2BB6F157BA03}">
      <dsp:nvSpPr>
        <dsp:cNvPr id="0" name=""/>
        <dsp:cNvSpPr/>
      </dsp:nvSpPr>
      <dsp:spPr>
        <a:xfrm>
          <a:off x="1642205" y="3254038"/>
          <a:ext cx="9305833" cy="1394587"/>
        </a:xfrm>
        <a:prstGeom prst="roundRect">
          <a:avLst>
            <a:gd name="adj" fmla="val 10000"/>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MX" sz="1800" kern="1200" dirty="0"/>
            <a:t>El proceso de remodelación del auditorio del GADMCE. </a:t>
          </a:r>
          <a:endParaRPr lang="es-US" sz="1800" kern="1200" dirty="0"/>
        </a:p>
      </dsp:txBody>
      <dsp:txXfrm>
        <a:off x="1683051" y="3294884"/>
        <a:ext cx="7496556" cy="1312895"/>
      </dsp:txXfrm>
    </dsp:sp>
    <dsp:sp modelId="{7E182FB8-2888-49F2-B152-0665372F5619}">
      <dsp:nvSpPr>
        <dsp:cNvPr id="0" name=""/>
        <dsp:cNvSpPr/>
      </dsp:nvSpPr>
      <dsp:spPr>
        <a:xfrm>
          <a:off x="8399351" y="1057562"/>
          <a:ext cx="906482" cy="906482"/>
        </a:xfrm>
        <a:prstGeom prst="downArrow">
          <a:avLst>
            <a:gd name="adj1" fmla="val 55000"/>
            <a:gd name="adj2" fmla="val 45000"/>
          </a:avLst>
        </a:prstGeom>
        <a:solidFill>
          <a:schemeClr val="lt1">
            <a:alpha val="90000"/>
            <a:tint val="40000"/>
            <a:hueOff val="0"/>
            <a:satOff val="0"/>
            <a:lumOff val="0"/>
            <a:alphaOff val="0"/>
          </a:schemeClr>
        </a:solidFill>
        <a:ln w="15875"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US" sz="3600" kern="1200"/>
        </a:p>
      </dsp:txBody>
      <dsp:txXfrm>
        <a:off x="8603309" y="1057562"/>
        <a:ext cx="498566" cy="682128"/>
      </dsp:txXfrm>
    </dsp:sp>
    <dsp:sp modelId="{2C424E50-C302-45DD-9F7A-74D56389ABEF}">
      <dsp:nvSpPr>
        <dsp:cNvPr id="0" name=""/>
        <dsp:cNvSpPr/>
      </dsp:nvSpPr>
      <dsp:spPr>
        <a:xfrm>
          <a:off x="9220454" y="2675284"/>
          <a:ext cx="906482" cy="906482"/>
        </a:xfrm>
        <a:prstGeom prst="downArrow">
          <a:avLst>
            <a:gd name="adj1" fmla="val 55000"/>
            <a:gd name="adj2" fmla="val 45000"/>
          </a:avLst>
        </a:prstGeom>
        <a:solidFill>
          <a:schemeClr val="lt1">
            <a:alpha val="90000"/>
            <a:tint val="40000"/>
            <a:hueOff val="0"/>
            <a:satOff val="0"/>
            <a:lumOff val="0"/>
            <a:alphaOff val="0"/>
          </a:schemeClr>
        </a:solidFill>
        <a:ln w="15875"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US" sz="3600" kern="1200"/>
        </a:p>
      </dsp:txBody>
      <dsp:txXfrm>
        <a:off x="9424412" y="2675284"/>
        <a:ext cx="498566" cy="6821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8D1BAF-6BE9-4DFC-A0EB-1D703A668F21}">
      <dsp:nvSpPr>
        <dsp:cNvPr id="0" name=""/>
        <dsp:cNvSpPr/>
      </dsp:nvSpPr>
      <dsp:spPr>
        <a:xfrm>
          <a:off x="4610191" y="1020337"/>
          <a:ext cx="782625" cy="91440"/>
        </a:xfrm>
        <a:custGeom>
          <a:avLst/>
          <a:gdLst/>
          <a:ahLst/>
          <a:cxnLst/>
          <a:rect l="0" t="0" r="0" b="0"/>
          <a:pathLst>
            <a:path>
              <a:moveTo>
                <a:pt x="0" y="45720"/>
              </a:moveTo>
              <a:lnTo>
                <a:pt x="782625"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US" sz="1000" kern="1200">
            <a:solidFill>
              <a:schemeClr val="bg1"/>
            </a:solidFill>
          </a:endParaRPr>
        </a:p>
      </dsp:txBody>
      <dsp:txXfrm>
        <a:off x="4981173" y="1061987"/>
        <a:ext cx="40661" cy="8140"/>
      </dsp:txXfrm>
    </dsp:sp>
    <dsp:sp modelId="{97EF5A4C-24DD-4298-91E4-659EC3F8D564}">
      <dsp:nvSpPr>
        <dsp:cNvPr id="0" name=""/>
        <dsp:cNvSpPr/>
      </dsp:nvSpPr>
      <dsp:spPr>
        <a:xfrm>
          <a:off x="1076230" y="5328"/>
          <a:ext cx="3535761" cy="2121456"/>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s-MX" sz="3200" kern="1200" dirty="0"/>
            <a:t>Atención ciudadana y recepción de solicitudes </a:t>
          </a:r>
          <a:endParaRPr lang="es-US" sz="3200" kern="1200" dirty="0"/>
        </a:p>
      </dsp:txBody>
      <dsp:txXfrm>
        <a:off x="1076230" y="5328"/>
        <a:ext cx="3535761" cy="2121456"/>
      </dsp:txXfrm>
    </dsp:sp>
    <dsp:sp modelId="{3FFF0314-9F5F-49F5-B9B9-F79B434DD09E}">
      <dsp:nvSpPr>
        <dsp:cNvPr id="0" name=""/>
        <dsp:cNvSpPr/>
      </dsp:nvSpPr>
      <dsp:spPr>
        <a:xfrm>
          <a:off x="3433823" y="2124985"/>
          <a:ext cx="4206972" cy="782625"/>
        </a:xfrm>
        <a:custGeom>
          <a:avLst/>
          <a:gdLst/>
          <a:ahLst/>
          <a:cxnLst/>
          <a:rect l="0" t="0" r="0" b="0"/>
          <a:pathLst>
            <a:path>
              <a:moveTo>
                <a:pt x="4206972" y="0"/>
              </a:moveTo>
              <a:lnTo>
                <a:pt x="4206972" y="408412"/>
              </a:lnTo>
              <a:lnTo>
                <a:pt x="0" y="408412"/>
              </a:lnTo>
              <a:lnTo>
                <a:pt x="0" y="782625"/>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US" sz="1000" kern="1200">
            <a:solidFill>
              <a:schemeClr val="bg1"/>
            </a:solidFill>
          </a:endParaRPr>
        </a:p>
      </dsp:txBody>
      <dsp:txXfrm>
        <a:off x="5430188" y="2512227"/>
        <a:ext cx="214242" cy="8140"/>
      </dsp:txXfrm>
    </dsp:sp>
    <dsp:sp modelId="{9CE1A108-1841-4309-8292-3C128296A4C1}">
      <dsp:nvSpPr>
        <dsp:cNvPr id="0" name=""/>
        <dsp:cNvSpPr/>
      </dsp:nvSpPr>
      <dsp:spPr>
        <a:xfrm>
          <a:off x="5425216" y="5328"/>
          <a:ext cx="4431157" cy="2121456"/>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s-MX" sz="3200" kern="1200"/>
            <a:t>Apoyo a la Alcaldesa a la revisión de oficios pendientes dirigidos al alcalde </a:t>
          </a:r>
          <a:endParaRPr lang="es-US" sz="3200" kern="1200" dirty="0"/>
        </a:p>
      </dsp:txBody>
      <dsp:txXfrm>
        <a:off x="5425216" y="5328"/>
        <a:ext cx="4431157" cy="2121456"/>
      </dsp:txXfrm>
    </dsp:sp>
    <dsp:sp modelId="{785703CD-7BC9-46A7-8950-E756A394BCE5}">
      <dsp:nvSpPr>
        <dsp:cNvPr id="0" name=""/>
        <dsp:cNvSpPr/>
      </dsp:nvSpPr>
      <dsp:spPr>
        <a:xfrm>
          <a:off x="1076230" y="2940010"/>
          <a:ext cx="4715184" cy="2121456"/>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s-MX" sz="3200" kern="1200" dirty="0"/>
            <a:t>Participar con la coordinación del CDI para el evento y entrega de materiales de aseo.</a:t>
          </a:r>
          <a:endParaRPr lang="es-US" sz="3200" kern="1200" dirty="0"/>
        </a:p>
      </dsp:txBody>
      <dsp:txXfrm>
        <a:off x="1076230" y="2940010"/>
        <a:ext cx="4715184" cy="212145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6/2/2026</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D57F1E4F-1CFF-5643-939E-217C01CDF565}" type="slidenum">
              <a:rPr lang="en-US" smtClean="0"/>
              <a:pPr/>
              <a:t>‹Nº›</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40510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6/2/2026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98589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6/2/2026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3098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6/2/2026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04214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DFA1846-DA80-1C48-A609-854EA85C59AD}" type="datetimeFigureOut">
              <a:rPr lang="en-US" smtClean="0"/>
              <a:pPr/>
              <a:t>6/2/2026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94887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6/2/2026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33549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6/2/2026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90080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6/2/2026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1820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6/2/2026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3923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0DF5E60-9974-AC48-9591-99C2BB44B7CF}" type="datetimeFigureOut">
              <a:rPr lang="en-US" smtClean="0"/>
              <a:pPr/>
              <a:t>6/2/2026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07965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09B482E8-6E0E-1B4F-B1FD-C69DB9E858D9}" type="datetimeFigureOut">
              <a:rPr lang="en-US" smtClean="0"/>
              <a:pPr/>
              <a:t>6/2/2026</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0776066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9B482E8-6E0E-1B4F-B1FD-C69DB9E858D9}" type="datetimeFigureOut">
              <a:rPr lang="en-US" smtClean="0"/>
              <a:pPr/>
              <a:t>6/2/2026</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57F1E4F-1CFF-5643-939E-217C01CDF565}" type="slidenum">
              <a:rPr lang="en-US" smtClean="0"/>
              <a:pPr/>
              <a:t>‹Nº›</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315079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60C37E-4D72-3775-B149-933845E547E7}"/>
              </a:ext>
            </a:extLst>
          </p:cNvPr>
          <p:cNvSpPr>
            <a:spLocks noGrp="1"/>
          </p:cNvSpPr>
          <p:nvPr>
            <p:ph type="ctrTitle"/>
          </p:nvPr>
        </p:nvSpPr>
        <p:spPr/>
        <p:txBody>
          <a:bodyPr/>
          <a:lstStyle/>
          <a:p>
            <a:endParaRPr lang="es-US"/>
          </a:p>
        </p:txBody>
      </p:sp>
      <p:sp>
        <p:nvSpPr>
          <p:cNvPr id="3" name="Subtítulo 2">
            <a:extLst>
              <a:ext uri="{FF2B5EF4-FFF2-40B4-BE49-F238E27FC236}">
                <a16:creationId xmlns:a16="http://schemas.microsoft.com/office/drawing/2014/main" id="{3E7740F5-BF8F-E44A-D8A7-88E6CE87B04D}"/>
              </a:ext>
            </a:extLst>
          </p:cNvPr>
          <p:cNvSpPr>
            <a:spLocks noGrp="1"/>
          </p:cNvSpPr>
          <p:nvPr>
            <p:ph type="subTitle" idx="1"/>
          </p:nvPr>
        </p:nvSpPr>
        <p:spPr/>
        <p:txBody>
          <a:bodyPr/>
          <a:lstStyle/>
          <a:p>
            <a:endParaRPr lang="es-US"/>
          </a:p>
        </p:txBody>
      </p:sp>
      <p:pic>
        <p:nvPicPr>
          <p:cNvPr id="6" name="Imagen 5">
            <a:extLst>
              <a:ext uri="{FF2B5EF4-FFF2-40B4-BE49-F238E27FC236}">
                <a16:creationId xmlns:a16="http://schemas.microsoft.com/office/drawing/2014/main" id="{54A71709-A391-F86A-7984-152518EBEE09}"/>
              </a:ext>
            </a:extLst>
          </p:cNvPr>
          <p:cNvPicPr>
            <a:picLocks noChangeAspect="1"/>
          </p:cNvPicPr>
          <p:nvPr/>
        </p:nvPicPr>
        <p:blipFill>
          <a:blip r:embed="rId2"/>
          <a:stretch>
            <a:fillRect/>
          </a:stretch>
        </p:blipFill>
        <p:spPr>
          <a:xfrm>
            <a:off x="2304853" y="266307"/>
            <a:ext cx="7028207" cy="6325386"/>
          </a:xfrm>
          <a:prstGeom prst="rect">
            <a:avLst/>
          </a:prstGeom>
        </p:spPr>
      </p:pic>
    </p:spTree>
    <p:extLst>
      <p:ext uri="{BB962C8B-B14F-4D97-AF65-F5344CB8AC3E}">
        <p14:creationId xmlns:p14="http://schemas.microsoft.com/office/powerpoint/2010/main" val="2350198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3347FC-C4C0-5B1E-9F5D-082E1818BC7E}"/>
              </a:ext>
            </a:extLst>
          </p:cNvPr>
          <p:cNvSpPr>
            <a:spLocks noGrp="1"/>
          </p:cNvSpPr>
          <p:nvPr>
            <p:ph type="title"/>
          </p:nvPr>
        </p:nvSpPr>
        <p:spPr/>
        <p:txBody>
          <a:bodyPr/>
          <a:lstStyle/>
          <a:p>
            <a:r>
              <a:rPr lang="es-MX" dirty="0"/>
              <a:t>Cumplimiento del Plan de trabajo presentado al CNE</a:t>
            </a:r>
            <a:endParaRPr lang="es-US" dirty="0"/>
          </a:p>
        </p:txBody>
      </p:sp>
      <p:sp>
        <p:nvSpPr>
          <p:cNvPr id="3" name="Marcador de contenido 2">
            <a:extLst>
              <a:ext uri="{FF2B5EF4-FFF2-40B4-BE49-F238E27FC236}">
                <a16:creationId xmlns:a16="http://schemas.microsoft.com/office/drawing/2014/main" id="{0C89D012-EB0D-9DB2-DA24-B74A6FD004DD}"/>
              </a:ext>
            </a:extLst>
          </p:cNvPr>
          <p:cNvSpPr>
            <a:spLocks noGrp="1"/>
          </p:cNvSpPr>
          <p:nvPr>
            <p:ph idx="1"/>
          </p:nvPr>
        </p:nvSpPr>
        <p:spPr>
          <a:xfrm>
            <a:off x="818712" y="2222288"/>
            <a:ext cx="10554574" cy="882654"/>
          </a:xfrm>
        </p:spPr>
        <p:txBody>
          <a:bodyPr>
            <a:normAutofit fontScale="92500" lnSpcReduction="10000"/>
          </a:bodyPr>
          <a:lstStyle/>
          <a:p>
            <a:r>
              <a:rPr lang="es-MX" sz="2400" dirty="0"/>
              <a:t>Echeandía  Solidario: Disminuir las brechas sociales e inequidades territoriales existentes en algunos sectores de la ciudad.</a:t>
            </a:r>
            <a:endParaRPr lang="es-US" sz="2400" dirty="0"/>
          </a:p>
          <a:p>
            <a:endParaRPr lang="es-US" dirty="0"/>
          </a:p>
        </p:txBody>
      </p:sp>
      <p:sp>
        <p:nvSpPr>
          <p:cNvPr id="5" name="CuadroTexto 4">
            <a:extLst>
              <a:ext uri="{FF2B5EF4-FFF2-40B4-BE49-F238E27FC236}">
                <a16:creationId xmlns:a16="http://schemas.microsoft.com/office/drawing/2014/main" id="{D9432AAC-43F5-6D3B-C2AD-279FBAAE9B7B}"/>
              </a:ext>
            </a:extLst>
          </p:cNvPr>
          <p:cNvSpPr txBox="1"/>
          <p:nvPr/>
        </p:nvSpPr>
        <p:spPr>
          <a:xfrm>
            <a:off x="1299750" y="3411008"/>
            <a:ext cx="8598393"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es-MX" sz="2400" dirty="0"/>
              <a:t>Eje adulto mayor: en coordinación junto con la jefatura política y  la junta protectora de derechos humanos se apoya a una obra de caridad a un adulto mayor, realizándole una pequeña construcción para vivir.</a:t>
            </a:r>
            <a:endParaRPr lang="es-US" sz="2400" dirty="0">
              <a:solidFill>
                <a:schemeClr val="tx1"/>
              </a:solidFill>
            </a:endParaRPr>
          </a:p>
        </p:txBody>
      </p:sp>
      <p:sp>
        <p:nvSpPr>
          <p:cNvPr id="7" name="CuadroTexto 6">
            <a:extLst>
              <a:ext uri="{FF2B5EF4-FFF2-40B4-BE49-F238E27FC236}">
                <a16:creationId xmlns:a16="http://schemas.microsoft.com/office/drawing/2014/main" id="{A7E05E92-B6C6-6178-E035-98173067B647}"/>
              </a:ext>
            </a:extLst>
          </p:cNvPr>
          <p:cNvSpPr txBox="1"/>
          <p:nvPr/>
        </p:nvSpPr>
        <p:spPr>
          <a:xfrm>
            <a:off x="4391741" y="5576244"/>
            <a:ext cx="7448323"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r>
              <a:rPr lang="es-MX" sz="2400" dirty="0"/>
              <a:t>Con esta obra de caridad se proporciona hogar seguro y adecuado para mejorar su bienestar física y emocional. </a:t>
            </a:r>
            <a:endParaRPr lang="es-US" sz="2400" dirty="0">
              <a:solidFill>
                <a:schemeClr val="tx1"/>
              </a:solidFill>
            </a:endParaRPr>
          </a:p>
        </p:txBody>
      </p:sp>
      <p:sp>
        <p:nvSpPr>
          <p:cNvPr id="8" name="Flecha: hacia abajo 7">
            <a:extLst>
              <a:ext uri="{FF2B5EF4-FFF2-40B4-BE49-F238E27FC236}">
                <a16:creationId xmlns:a16="http://schemas.microsoft.com/office/drawing/2014/main" id="{2194FE82-1B85-4571-7A27-8B54AA9925F0}"/>
              </a:ext>
            </a:extLst>
          </p:cNvPr>
          <p:cNvSpPr/>
          <p:nvPr/>
        </p:nvSpPr>
        <p:spPr>
          <a:xfrm>
            <a:off x="5082386" y="2860759"/>
            <a:ext cx="509116" cy="46222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9" name="Flecha: hacia abajo 8">
            <a:extLst>
              <a:ext uri="{FF2B5EF4-FFF2-40B4-BE49-F238E27FC236}">
                <a16:creationId xmlns:a16="http://schemas.microsoft.com/office/drawing/2014/main" id="{D9DEA8EA-52FA-E121-9D24-1A2605E8B124}"/>
              </a:ext>
            </a:extLst>
          </p:cNvPr>
          <p:cNvSpPr/>
          <p:nvPr/>
        </p:nvSpPr>
        <p:spPr>
          <a:xfrm>
            <a:off x="6526060" y="5084619"/>
            <a:ext cx="509116" cy="46222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US"/>
          </a:p>
        </p:txBody>
      </p:sp>
    </p:spTree>
    <p:extLst>
      <p:ext uri="{BB962C8B-B14F-4D97-AF65-F5344CB8AC3E}">
        <p14:creationId xmlns:p14="http://schemas.microsoft.com/office/powerpoint/2010/main" val="3021086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A8004-72BF-4F69-4DD7-D4873023A46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5B39B30-5463-5E58-4EAB-349CF6373EA2}"/>
              </a:ext>
            </a:extLst>
          </p:cNvPr>
          <p:cNvSpPr>
            <a:spLocks noGrp="1"/>
          </p:cNvSpPr>
          <p:nvPr>
            <p:ph type="title"/>
          </p:nvPr>
        </p:nvSpPr>
        <p:spPr/>
        <p:txBody>
          <a:bodyPr/>
          <a:lstStyle/>
          <a:p>
            <a:r>
              <a:rPr lang="es-MX" dirty="0"/>
              <a:t>Cumplimiento del Plan de trabajo presentado al CNE</a:t>
            </a:r>
            <a:endParaRPr lang="es-US" dirty="0"/>
          </a:p>
        </p:txBody>
      </p:sp>
      <p:sp>
        <p:nvSpPr>
          <p:cNvPr id="3" name="Marcador de contenido 2">
            <a:extLst>
              <a:ext uri="{FF2B5EF4-FFF2-40B4-BE49-F238E27FC236}">
                <a16:creationId xmlns:a16="http://schemas.microsoft.com/office/drawing/2014/main" id="{18457C61-0691-746F-7027-E1A03101F6FC}"/>
              </a:ext>
            </a:extLst>
          </p:cNvPr>
          <p:cNvSpPr>
            <a:spLocks noGrp="1"/>
          </p:cNvSpPr>
          <p:nvPr>
            <p:ph idx="1"/>
          </p:nvPr>
        </p:nvSpPr>
        <p:spPr>
          <a:xfrm>
            <a:off x="818712" y="2222288"/>
            <a:ext cx="10554574" cy="882654"/>
          </a:xfrm>
        </p:spPr>
        <p:txBody>
          <a:bodyPr>
            <a:normAutofit fontScale="92500" lnSpcReduction="10000"/>
          </a:bodyPr>
          <a:lstStyle/>
          <a:p>
            <a:r>
              <a:rPr lang="es-MX" sz="2400" dirty="0"/>
              <a:t>Echeandía  Solidario: Disminuir las brechas sociales e inequidades territoriales existentes en algunos sectores de la ciudad.</a:t>
            </a:r>
            <a:endParaRPr lang="es-US" sz="2400" dirty="0"/>
          </a:p>
          <a:p>
            <a:endParaRPr lang="es-US" dirty="0"/>
          </a:p>
        </p:txBody>
      </p:sp>
      <p:sp>
        <p:nvSpPr>
          <p:cNvPr id="5" name="CuadroTexto 4">
            <a:extLst>
              <a:ext uri="{FF2B5EF4-FFF2-40B4-BE49-F238E27FC236}">
                <a16:creationId xmlns:a16="http://schemas.microsoft.com/office/drawing/2014/main" id="{43ADDC63-4A98-144F-EAC9-1772810C6E62}"/>
              </a:ext>
            </a:extLst>
          </p:cNvPr>
          <p:cNvSpPr txBox="1"/>
          <p:nvPr/>
        </p:nvSpPr>
        <p:spPr>
          <a:xfrm>
            <a:off x="1299751" y="3411008"/>
            <a:ext cx="10295218"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es-MX" sz="2400" dirty="0"/>
              <a:t>Eje niñes: en sesión de concejo ordinaria del 28 de mayo del 2025 se trata el Análisis y aprobación en segunda instancia, la Ordenanza Sustitutiva de Política Pública Municipal para la Prevención y Erradicación del Trabajo Infantil y la Mendicidad en el cantón Echeandía</a:t>
            </a:r>
            <a:endParaRPr lang="es-US" sz="2400" dirty="0">
              <a:solidFill>
                <a:schemeClr val="tx1"/>
              </a:solidFill>
            </a:endParaRPr>
          </a:p>
        </p:txBody>
      </p:sp>
      <p:sp>
        <p:nvSpPr>
          <p:cNvPr id="7" name="CuadroTexto 6">
            <a:extLst>
              <a:ext uri="{FF2B5EF4-FFF2-40B4-BE49-F238E27FC236}">
                <a16:creationId xmlns:a16="http://schemas.microsoft.com/office/drawing/2014/main" id="{4E922033-9B80-D30A-4D9D-10A0699B6F1F}"/>
              </a:ext>
            </a:extLst>
          </p:cNvPr>
          <p:cNvSpPr txBox="1"/>
          <p:nvPr/>
        </p:nvSpPr>
        <p:spPr>
          <a:xfrm>
            <a:off x="1938204" y="5643919"/>
            <a:ext cx="8315589"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r>
              <a:rPr lang="es-MX" sz="2400" dirty="0"/>
              <a:t>Para proteger los derechos de los niños, asegurar su bienestar y promover el desarrollo integral, garantizando un entorno seguro y saludable para su crecimiento.</a:t>
            </a:r>
            <a:endParaRPr lang="es-US" sz="2400" dirty="0">
              <a:solidFill>
                <a:schemeClr val="tx1"/>
              </a:solidFill>
            </a:endParaRPr>
          </a:p>
        </p:txBody>
      </p:sp>
      <p:sp>
        <p:nvSpPr>
          <p:cNvPr id="8" name="Flecha: hacia abajo 7">
            <a:extLst>
              <a:ext uri="{FF2B5EF4-FFF2-40B4-BE49-F238E27FC236}">
                <a16:creationId xmlns:a16="http://schemas.microsoft.com/office/drawing/2014/main" id="{EA00ECCA-8820-7109-A985-2A0B0EA73597}"/>
              </a:ext>
            </a:extLst>
          </p:cNvPr>
          <p:cNvSpPr/>
          <p:nvPr/>
        </p:nvSpPr>
        <p:spPr>
          <a:xfrm>
            <a:off x="5459459" y="2839582"/>
            <a:ext cx="509116" cy="46222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9" name="Flecha: hacia abajo 8">
            <a:extLst>
              <a:ext uri="{FF2B5EF4-FFF2-40B4-BE49-F238E27FC236}">
                <a16:creationId xmlns:a16="http://schemas.microsoft.com/office/drawing/2014/main" id="{9E06AACF-F232-AD7A-554E-82F6E87664E8}"/>
              </a:ext>
            </a:extLst>
          </p:cNvPr>
          <p:cNvSpPr/>
          <p:nvPr/>
        </p:nvSpPr>
        <p:spPr>
          <a:xfrm>
            <a:off x="5602558" y="5046890"/>
            <a:ext cx="509116" cy="46222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US"/>
          </a:p>
        </p:txBody>
      </p:sp>
    </p:spTree>
    <p:extLst>
      <p:ext uri="{BB962C8B-B14F-4D97-AF65-F5344CB8AC3E}">
        <p14:creationId xmlns:p14="http://schemas.microsoft.com/office/powerpoint/2010/main" val="150822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36F137-931A-39B9-B12F-ACFC11E63F51}"/>
              </a:ext>
            </a:extLst>
          </p:cNvPr>
          <p:cNvSpPr>
            <a:spLocks noGrp="1"/>
          </p:cNvSpPr>
          <p:nvPr>
            <p:ph type="title"/>
          </p:nvPr>
        </p:nvSpPr>
        <p:spPr>
          <a:xfrm>
            <a:off x="669324" y="135689"/>
            <a:ext cx="10571998" cy="970450"/>
          </a:xfrm>
        </p:spPr>
        <p:txBody>
          <a:bodyPr/>
          <a:lstStyle/>
          <a:p>
            <a:r>
              <a:rPr lang="es-MX" dirty="0"/>
              <a:t>OTRAS ACTIVIDADES </a:t>
            </a:r>
            <a:endParaRPr lang="es-US" dirty="0"/>
          </a:p>
        </p:txBody>
      </p:sp>
      <p:graphicFrame>
        <p:nvGraphicFramePr>
          <p:cNvPr id="4" name="Marcador de contenido 5">
            <a:extLst>
              <a:ext uri="{FF2B5EF4-FFF2-40B4-BE49-F238E27FC236}">
                <a16:creationId xmlns:a16="http://schemas.microsoft.com/office/drawing/2014/main" id="{6F3C9C41-712F-7BBE-3D3B-3D7F38E0E1D3}"/>
              </a:ext>
            </a:extLst>
          </p:cNvPr>
          <p:cNvGraphicFramePr>
            <a:graphicFrameLocks/>
          </p:cNvGraphicFramePr>
          <p:nvPr>
            <p:extLst>
              <p:ext uri="{D42A27DB-BD31-4B8C-83A1-F6EECF244321}">
                <p14:modId xmlns:p14="http://schemas.microsoft.com/office/powerpoint/2010/main" val="2187184668"/>
              </p:ext>
            </p:extLst>
          </p:nvPr>
        </p:nvGraphicFramePr>
        <p:xfrm>
          <a:off x="993199" y="1322615"/>
          <a:ext cx="10932605" cy="50667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5201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27CAE-0DB5-1B70-FB5C-3807EC957549}"/>
              </a:ext>
            </a:extLst>
          </p:cNvPr>
          <p:cNvSpPr>
            <a:spLocks noGrp="1"/>
          </p:cNvSpPr>
          <p:nvPr>
            <p:ph type="title"/>
          </p:nvPr>
        </p:nvSpPr>
        <p:spPr/>
        <p:txBody>
          <a:bodyPr/>
          <a:lstStyle/>
          <a:p>
            <a:endParaRPr lang="es-US"/>
          </a:p>
        </p:txBody>
      </p:sp>
      <p:sp>
        <p:nvSpPr>
          <p:cNvPr id="3" name="Marcador de contenido 2">
            <a:extLst>
              <a:ext uri="{FF2B5EF4-FFF2-40B4-BE49-F238E27FC236}">
                <a16:creationId xmlns:a16="http://schemas.microsoft.com/office/drawing/2014/main" id="{CFCDA6D4-8543-4F12-19AA-D24C183BDC1B}"/>
              </a:ext>
            </a:extLst>
          </p:cNvPr>
          <p:cNvSpPr>
            <a:spLocks noGrp="1"/>
          </p:cNvSpPr>
          <p:nvPr>
            <p:ph idx="1"/>
          </p:nvPr>
        </p:nvSpPr>
        <p:spPr/>
        <p:txBody>
          <a:bodyPr/>
          <a:lstStyle/>
          <a:p>
            <a:endParaRPr lang="es-US"/>
          </a:p>
        </p:txBody>
      </p:sp>
      <p:pic>
        <p:nvPicPr>
          <p:cNvPr id="4" name="Picture 4" descr="Simplemente, muchas gracias">
            <a:extLst>
              <a:ext uri="{FF2B5EF4-FFF2-40B4-BE49-F238E27FC236}">
                <a16:creationId xmlns:a16="http://schemas.microsoft.com/office/drawing/2014/main" id="{DD04218F-EF85-F1BE-2070-0392088688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060" y="864577"/>
            <a:ext cx="10503877" cy="5128846"/>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C16AAADB-FF58-37EE-309F-E56667917B9A}"/>
              </a:ext>
            </a:extLst>
          </p:cNvPr>
          <p:cNvSpPr txBox="1"/>
          <p:nvPr/>
        </p:nvSpPr>
        <p:spPr>
          <a:xfrm>
            <a:off x="2337886" y="4658470"/>
            <a:ext cx="6094324" cy="1200329"/>
          </a:xfrm>
          <a:prstGeom prst="rect">
            <a:avLst/>
          </a:prstGeom>
          <a:noFill/>
        </p:spPr>
        <p:txBody>
          <a:bodyPr wrap="square">
            <a:spAutoFit/>
          </a:bodyPr>
          <a:lstStyle/>
          <a:p>
            <a:r>
              <a:rPr lang="es-US" sz="1800" dirty="0">
                <a:effectLst/>
                <a:latin typeface="Calibri" panose="020F0502020204030204" pitchFamily="34" charset="0"/>
                <a:ea typeface="Calibri" panose="020F0502020204030204" pitchFamily="34" charset="0"/>
                <a:cs typeface="Times New Roman" panose="02020603050405020304" pitchFamily="18" charset="0"/>
              </a:rPr>
              <a:t>Quiero agradecer la presencia de cada uno de ustedes, ciudadanos, colegas concejales, autoridades y miembros de la comunidad, quienes con su participación demuestran su compromiso con el desarrollo y bienestar de nuestro cantón</a:t>
            </a:r>
            <a:endParaRPr lang="es-US" dirty="0"/>
          </a:p>
        </p:txBody>
      </p:sp>
    </p:spTree>
    <p:extLst>
      <p:ext uri="{BB962C8B-B14F-4D97-AF65-F5344CB8AC3E}">
        <p14:creationId xmlns:p14="http://schemas.microsoft.com/office/powerpoint/2010/main" val="3584409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88C064-47E3-1895-3F92-4571924F0D26}"/>
              </a:ext>
            </a:extLst>
          </p:cNvPr>
          <p:cNvSpPr>
            <a:spLocks noGrp="1"/>
          </p:cNvSpPr>
          <p:nvPr>
            <p:ph type="title"/>
          </p:nvPr>
        </p:nvSpPr>
        <p:spPr/>
        <p:txBody>
          <a:bodyPr/>
          <a:lstStyle/>
          <a:p>
            <a:endParaRPr lang="es-US"/>
          </a:p>
        </p:txBody>
      </p:sp>
      <p:sp>
        <p:nvSpPr>
          <p:cNvPr id="4" name="Título 1">
            <a:extLst>
              <a:ext uri="{FF2B5EF4-FFF2-40B4-BE49-F238E27FC236}">
                <a16:creationId xmlns:a16="http://schemas.microsoft.com/office/drawing/2014/main" id="{30A0A27B-5ABB-6683-733F-38F8114C41DD}"/>
              </a:ext>
            </a:extLst>
          </p:cNvPr>
          <p:cNvSpPr txBox="1">
            <a:spLocks/>
          </p:cNvSpPr>
          <p:nvPr/>
        </p:nvSpPr>
        <p:spPr>
          <a:xfrm>
            <a:off x="1577591" y="2440329"/>
            <a:ext cx="8793339" cy="2443823"/>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nSpc>
                <a:spcPct val="120000"/>
              </a:lnSpc>
            </a:pPr>
            <a:r>
              <a:rPr lang="es-ES" sz="4400" b="1" i="1" dirty="0"/>
              <a:t>PRESENTACIÓN DEL PLAN DE TRABAJO COMO CONCEJAL SUPLENTE desde el 13 DE marzo AL 28 de marzo y desde el 19 de mayo al 17 de junio DE </a:t>
            </a:r>
            <a:r>
              <a:rPr lang="es-ES" sz="4400" b="1" i="1" dirty="0" smtClean="0"/>
              <a:t>2025</a:t>
            </a:r>
            <a:endParaRPr lang="es-ES" sz="4400" b="1" i="1" dirty="0"/>
          </a:p>
        </p:txBody>
      </p:sp>
    </p:spTree>
    <p:extLst>
      <p:ext uri="{BB962C8B-B14F-4D97-AF65-F5344CB8AC3E}">
        <p14:creationId xmlns:p14="http://schemas.microsoft.com/office/powerpoint/2010/main" val="3065506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A838B5-6119-FF6C-944D-CDAB57403089}"/>
              </a:ext>
            </a:extLst>
          </p:cNvPr>
          <p:cNvSpPr>
            <a:spLocks noGrp="1"/>
          </p:cNvSpPr>
          <p:nvPr>
            <p:ph type="title"/>
          </p:nvPr>
        </p:nvSpPr>
        <p:spPr/>
        <p:txBody>
          <a:bodyPr>
            <a:normAutofit/>
          </a:bodyPr>
          <a:lstStyle/>
          <a:p>
            <a:r>
              <a:rPr lang="es-MX" dirty="0"/>
              <a:t>Intervine con voz y voto en las sesiones y deliberaciones del concejo municipal</a:t>
            </a:r>
            <a:endParaRPr lang="es-US" dirty="0"/>
          </a:p>
        </p:txBody>
      </p:sp>
      <p:graphicFrame>
        <p:nvGraphicFramePr>
          <p:cNvPr id="6" name="Marcador de contenido 5">
            <a:extLst>
              <a:ext uri="{FF2B5EF4-FFF2-40B4-BE49-F238E27FC236}">
                <a16:creationId xmlns:a16="http://schemas.microsoft.com/office/drawing/2014/main" id="{3739F08F-21F6-BF15-32BB-2BE612AE9EE9}"/>
              </a:ext>
            </a:extLst>
          </p:cNvPr>
          <p:cNvGraphicFramePr>
            <a:graphicFrameLocks noGrp="1"/>
          </p:cNvGraphicFramePr>
          <p:nvPr>
            <p:ph idx="1"/>
            <p:extLst>
              <p:ext uri="{D42A27DB-BD31-4B8C-83A1-F6EECF244321}">
                <p14:modId xmlns:p14="http://schemas.microsoft.com/office/powerpoint/2010/main" val="3008830564"/>
              </p:ext>
            </p:extLst>
          </p:nvPr>
        </p:nvGraphicFramePr>
        <p:xfrm>
          <a:off x="-94268" y="1758099"/>
          <a:ext cx="11854468" cy="50999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0552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F85A1-2A1B-461B-0C94-DC251F22D12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7DA5A3D-21E3-6AC2-1B29-0AA525B8AB08}"/>
              </a:ext>
            </a:extLst>
          </p:cNvPr>
          <p:cNvSpPr>
            <a:spLocks noGrp="1"/>
          </p:cNvSpPr>
          <p:nvPr>
            <p:ph type="title"/>
          </p:nvPr>
        </p:nvSpPr>
        <p:spPr/>
        <p:txBody>
          <a:bodyPr>
            <a:noAutofit/>
          </a:bodyPr>
          <a:lstStyle/>
          <a:p>
            <a:pPr lvl="0"/>
            <a:r>
              <a:rPr lang="es-MX" sz="2400" dirty="0"/>
              <a:t>Intervenir en el consejo cantonal de planificación y en las comisiones, delegaciones y representaciones que designe el concejo municipal; </a:t>
            </a:r>
            <a:endParaRPr lang="es-US" sz="2400" dirty="0"/>
          </a:p>
        </p:txBody>
      </p:sp>
      <p:graphicFrame>
        <p:nvGraphicFramePr>
          <p:cNvPr id="6" name="Marcador de contenido 5">
            <a:extLst>
              <a:ext uri="{FF2B5EF4-FFF2-40B4-BE49-F238E27FC236}">
                <a16:creationId xmlns:a16="http://schemas.microsoft.com/office/drawing/2014/main" id="{0E7DDBBC-D0FB-4D20-24AE-03404D13BE34}"/>
              </a:ext>
            </a:extLst>
          </p:cNvPr>
          <p:cNvGraphicFramePr>
            <a:graphicFrameLocks noGrp="1"/>
          </p:cNvGraphicFramePr>
          <p:nvPr>
            <p:ph idx="1"/>
            <p:extLst>
              <p:ext uri="{D42A27DB-BD31-4B8C-83A1-F6EECF244321}">
                <p14:modId xmlns:p14="http://schemas.microsoft.com/office/powerpoint/2010/main" val="3474856843"/>
              </p:ext>
            </p:extLst>
          </p:nvPr>
        </p:nvGraphicFramePr>
        <p:xfrm>
          <a:off x="-575035" y="1611985"/>
          <a:ext cx="13008989" cy="54486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7665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DF72E-10A6-20FA-6B0F-60710B74DED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9104AAC-EE86-1215-0850-1CC39B65218E}"/>
              </a:ext>
            </a:extLst>
          </p:cNvPr>
          <p:cNvSpPr>
            <a:spLocks noGrp="1"/>
          </p:cNvSpPr>
          <p:nvPr>
            <p:ph type="title"/>
          </p:nvPr>
        </p:nvSpPr>
        <p:spPr/>
        <p:txBody>
          <a:bodyPr>
            <a:noAutofit/>
          </a:bodyPr>
          <a:lstStyle/>
          <a:p>
            <a:pPr lvl="0"/>
            <a:r>
              <a:rPr lang="es-MX" sz="2400" dirty="0"/>
              <a:t>Intervenir en el consejo cantonal de planificación y en las comisiones, delegaciones y representaciones que designe el concejo municipal; </a:t>
            </a:r>
            <a:endParaRPr lang="es-US" sz="2400" dirty="0"/>
          </a:p>
        </p:txBody>
      </p:sp>
      <p:graphicFrame>
        <p:nvGraphicFramePr>
          <p:cNvPr id="6" name="Marcador de contenido 5">
            <a:extLst>
              <a:ext uri="{FF2B5EF4-FFF2-40B4-BE49-F238E27FC236}">
                <a16:creationId xmlns:a16="http://schemas.microsoft.com/office/drawing/2014/main" id="{4008B661-EAAC-E9AE-5ECD-DD6FC47B0B91}"/>
              </a:ext>
            </a:extLst>
          </p:cNvPr>
          <p:cNvGraphicFramePr>
            <a:graphicFrameLocks noGrp="1"/>
          </p:cNvGraphicFramePr>
          <p:nvPr>
            <p:ph idx="1"/>
            <p:extLst>
              <p:ext uri="{D42A27DB-BD31-4B8C-83A1-F6EECF244321}">
                <p14:modId xmlns:p14="http://schemas.microsoft.com/office/powerpoint/2010/main" val="1445902919"/>
              </p:ext>
            </p:extLst>
          </p:nvPr>
        </p:nvGraphicFramePr>
        <p:xfrm>
          <a:off x="-575034" y="1555423"/>
          <a:ext cx="13103257" cy="5213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0247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34FDBC-C0C4-47D1-56B3-DF0575856BC8}"/>
              </a:ext>
            </a:extLst>
          </p:cNvPr>
          <p:cNvSpPr>
            <a:spLocks noGrp="1"/>
          </p:cNvSpPr>
          <p:nvPr>
            <p:ph type="title"/>
          </p:nvPr>
        </p:nvSpPr>
        <p:spPr/>
        <p:txBody>
          <a:bodyPr>
            <a:normAutofit fontScale="90000"/>
          </a:bodyPr>
          <a:lstStyle/>
          <a:p>
            <a:r>
              <a:rPr lang="es-MX" dirty="0"/>
              <a:t> Fiscalizar las acciones del ejecutivo cantonal de acuerdo con el COOTAD y la ley</a:t>
            </a:r>
            <a:endParaRPr lang="es-US" dirty="0"/>
          </a:p>
        </p:txBody>
      </p:sp>
      <p:graphicFrame>
        <p:nvGraphicFramePr>
          <p:cNvPr id="4" name="Marcador de contenido 3">
            <a:extLst>
              <a:ext uri="{FF2B5EF4-FFF2-40B4-BE49-F238E27FC236}">
                <a16:creationId xmlns:a16="http://schemas.microsoft.com/office/drawing/2014/main" id="{FB171055-DFDE-0E61-F86C-A9E36F88A1A0}"/>
              </a:ext>
            </a:extLst>
          </p:cNvPr>
          <p:cNvGraphicFramePr>
            <a:graphicFrameLocks noGrp="1"/>
          </p:cNvGraphicFramePr>
          <p:nvPr>
            <p:ph idx="1"/>
            <p:extLst>
              <p:ext uri="{D42A27DB-BD31-4B8C-83A1-F6EECF244321}">
                <p14:modId xmlns:p14="http://schemas.microsoft.com/office/powerpoint/2010/main" val="1150848727"/>
              </p:ext>
            </p:extLst>
          </p:nvPr>
        </p:nvGraphicFramePr>
        <p:xfrm>
          <a:off x="901454" y="2110393"/>
          <a:ext cx="10948039" cy="4648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6443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6DDEA40-06D4-5FC6-7203-E57DB26EE269}"/>
              </a:ext>
            </a:extLst>
          </p:cNvPr>
          <p:cNvSpPr>
            <a:spLocks noGrp="1"/>
          </p:cNvSpPr>
          <p:nvPr>
            <p:ph type="title"/>
          </p:nvPr>
        </p:nvSpPr>
        <p:spPr/>
        <p:txBody>
          <a:bodyPr/>
          <a:lstStyle/>
          <a:p>
            <a:r>
              <a:rPr lang="es-MX" dirty="0"/>
              <a:t>Cumplimiento del Plan de trabajo presentado al CNE</a:t>
            </a:r>
            <a:endParaRPr lang="es-US" dirty="0"/>
          </a:p>
        </p:txBody>
      </p:sp>
      <p:sp>
        <p:nvSpPr>
          <p:cNvPr id="3" name="Marcador de contenido 2">
            <a:extLst>
              <a:ext uri="{FF2B5EF4-FFF2-40B4-BE49-F238E27FC236}">
                <a16:creationId xmlns:a16="http://schemas.microsoft.com/office/drawing/2014/main" id="{FC1B073D-0C21-5E81-7202-1D3F45C576A9}"/>
              </a:ext>
            </a:extLst>
          </p:cNvPr>
          <p:cNvSpPr>
            <a:spLocks noGrp="1"/>
          </p:cNvSpPr>
          <p:nvPr>
            <p:ph idx="1"/>
          </p:nvPr>
        </p:nvSpPr>
        <p:spPr>
          <a:xfrm>
            <a:off x="887151" y="1853754"/>
            <a:ext cx="10554574" cy="3636511"/>
          </a:xfrm>
        </p:spPr>
        <p:txBody>
          <a:bodyPr/>
          <a:lstStyle/>
          <a:p>
            <a:pPr marL="0" indent="0">
              <a:buNone/>
            </a:pPr>
            <a:r>
              <a:rPr lang="es-MX" sz="2400" dirty="0"/>
              <a:t>Echeandía Recreación: Mejorar la calidad de vida de los habitantes en el área urbana y rural del cantón Echandía</a:t>
            </a:r>
            <a:endParaRPr lang="es-US" sz="2400" dirty="0"/>
          </a:p>
          <a:p>
            <a:endParaRPr lang="es-US" dirty="0"/>
          </a:p>
        </p:txBody>
      </p:sp>
      <p:sp>
        <p:nvSpPr>
          <p:cNvPr id="5" name="Flecha: hacia abajo 4">
            <a:extLst>
              <a:ext uri="{FF2B5EF4-FFF2-40B4-BE49-F238E27FC236}">
                <a16:creationId xmlns:a16="http://schemas.microsoft.com/office/drawing/2014/main" id="{0032630B-C181-7335-1508-7A61E3EAA89F}"/>
              </a:ext>
            </a:extLst>
          </p:cNvPr>
          <p:cNvSpPr/>
          <p:nvPr/>
        </p:nvSpPr>
        <p:spPr>
          <a:xfrm>
            <a:off x="5860296" y="2371550"/>
            <a:ext cx="509116" cy="46222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US" dirty="0"/>
          </a:p>
        </p:txBody>
      </p:sp>
      <p:sp>
        <p:nvSpPr>
          <p:cNvPr id="7" name="CuadroTexto 6">
            <a:extLst>
              <a:ext uri="{FF2B5EF4-FFF2-40B4-BE49-F238E27FC236}">
                <a16:creationId xmlns:a16="http://schemas.microsoft.com/office/drawing/2014/main" id="{99705A3D-85E8-C449-52C0-918775F5FB2A}"/>
              </a:ext>
            </a:extLst>
          </p:cNvPr>
          <p:cNvSpPr txBox="1"/>
          <p:nvPr/>
        </p:nvSpPr>
        <p:spPr>
          <a:xfrm>
            <a:off x="126527" y="2833774"/>
            <a:ext cx="6462809" cy="40242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es-MX" sz="2300" dirty="0"/>
              <a:t>Eje Ambiental: por ser parte de la comisión de legislación la </a:t>
            </a:r>
            <a:r>
              <a:rPr lang="es-MX" sz="2300" dirty="0" err="1"/>
              <a:t>Ing</a:t>
            </a:r>
            <a:r>
              <a:rPr lang="es-MX" sz="2300" dirty="0"/>
              <a:t> Tania </a:t>
            </a:r>
            <a:r>
              <a:rPr lang="es-MX" sz="2300" dirty="0"/>
              <a:t>G</a:t>
            </a:r>
            <a:r>
              <a:rPr lang="es-MX" sz="2300" dirty="0" smtClean="0"/>
              <a:t>uzmán </a:t>
            </a:r>
            <a:r>
              <a:rPr lang="es-MX" sz="2300" dirty="0"/>
              <a:t>jefa de áridos y pétreos del GADMCE, nos solicita que realicemos el análisis, correcciones y de utilidad la norma técnica actualizada para su ejecución en el BORRADOR DE LA ORDENANZA SUSTITUTIVA PARA REGULAR, AUTORIZAR Y CONTROLAR LA EXPLOTACION DE MATERIALES ARIDOS Y PETREOS QUE SE ENCUENTREN EN LOS LECHOS DE LOS RIOS, LAGUNAS Y CANTERAS EXISTENTES EL CANTÓN ECHEANDIA.</a:t>
            </a:r>
            <a:endParaRPr lang="es-US" sz="2300" dirty="0"/>
          </a:p>
        </p:txBody>
      </p:sp>
      <p:sp>
        <p:nvSpPr>
          <p:cNvPr id="9" name="CuadroTexto 8">
            <a:extLst>
              <a:ext uri="{FF2B5EF4-FFF2-40B4-BE49-F238E27FC236}">
                <a16:creationId xmlns:a16="http://schemas.microsoft.com/office/drawing/2014/main" id="{62493415-61C4-93A9-3B3E-FF1466A93807}"/>
              </a:ext>
            </a:extLst>
          </p:cNvPr>
          <p:cNvSpPr txBox="1"/>
          <p:nvPr/>
        </p:nvSpPr>
        <p:spPr>
          <a:xfrm>
            <a:off x="6737057" y="2833774"/>
            <a:ext cx="5621441" cy="224676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r>
              <a:rPr lang="es-MX" sz="2000" dirty="0"/>
              <a:t>Se realiza varias reuniones con los concejales, jurídico y el director financiero donde se realiza algunas modificaciones y se concluye que; es procedente aprobar la propuesta de la ordenanza ya que cumple con todos los parámetros de leyes, así mismo, en base a su contenido se apega a la realidad nuestra</a:t>
            </a:r>
            <a:endParaRPr lang="es-US" sz="2000" dirty="0"/>
          </a:p>
        </p:txBody>
      </p:sp>
    </p:spTree>
    <p:extLst>
      <p:ext uri="{BB962C8B-B14F-4D97-AF65-F5344CB8AC3E}">
        <p14:creationId xmlns:p14="http://schemas.microsoft.com/office/powerpoint/2010/main" val="3176067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5ECB7-A8F3-D73C-4501-870FBB9EB0BB}"/>
              </a:ext>
            </a:extLst>
          </p:cNvPr>
          <p:cNvSpPr>
            <a:spLocks noGrp="1"/>
          </p:cNvSpPr>
          <p:nvPr>
            <p:ph type="title"/>
          </p:nvPr>
        </p:nvSpPr>
        <p:spPr/>
        <p:txBody>
          <a:bodyPr/>
          <a:lstStyle/>
          <a:p>
            <a:r>
              <a:rPr lang="es-MX" dirty="0"/>
              <a:t>Cumplimiento del Plan de trabajo presentado al CNE</a:t>
            </a:r>
            <a:endParaRPr lang="es-US" dirty="0"/>
          </a:p>
        </p:txBody>
      </p:sp>
      <p:sp>
        <p:nvSpPr>
          <p:cNvPr id="3" name="Marcador de contenido 2">
            <a:extLst>
              <a:ext uri="{FF2B5EF4-FFF2-40B4-BE49-F238E27FC236}">
                <a16:creationId xmlns:a16="http://schemas.microsoft.com/office/drawing/2014/main" id="{1B45689E-D112-DBDD-212D-E1553BB29D38}"/>
              </a:ext>
            </a:extLst>
          </p:cNvPr>
          <p:cNvSpPr>
            <a:spLocks noGrp="1"/>
          </p:cNvSpPr>
          <p:nvPr>
            <p:ph idx="1"/>
          </p:nvPr>
        </p:nvSpPr>
        <p:spPr>
          <a:xfrm>
            <a:off x="975929" y="1781721"/>
            <a:ext cx="10554574" cy="3636511"/>
          </a:xfrm>
        </p:spPr>
        <p:txBody>
          <a:bodyPr/>
          <a:lstStyle/>
          <a:p>
            <a:pPr marL="0" indent="0">
              <a:buNone/>
            </a:pPr>
            <a:r>
              <a:rPr lang="es-MX" sz="2400" dirty="0"/>
              <a:t>Echeandía Productiva: Promover un entorno que estimule la inversión, el emprendimiento, la innovación y el desarrollo</a:t>
            </a:r>
            <a:endParaRPr lang="es-US" sz="2400" dirty="0"/>
          </a:p>
          <a:p>
            <a:endParaRPr lang="es-US" dirty="0"/>
          </a:p>
        </p:txBody>
      </p:sp>
      <p:sp>
        <p:nvSpPr>
          <p:cNvPr id="5" name="CuadroTexto 4">
            <a:extLst>
              <a:ext uri="{FF2B5EF4-FFF2-40B4-BE49-F238E27FC236}">
                <a16:creationId xmlns:a16="http://schemas.microsoft.com/office/drawing/2014/main" id="{E251D806-9392-DD9E-8D05-F1D013F4F341}"/>
              </a:ext>
            </a:extLst>
          </p:cNvPr>
          <p:cNvSpPr txBox="1"/>
          <p:nvPr/>
        </p:nvSpPr>
        <p:spPr>
          <a:xfrm>
            <a:off x="122549" y="2995998"/>
            <a:ext cx="5646656" cy="378565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es-MX" sz="2400" dirty="0"/>
              <a:t>Eje Obra Pública y Generación Urbana: En la sesión de concejo del 19 de mayo de 2025, di mi voto a favor, a la aprobación en segunda instancia la ordenanza sustitutiva de actualización del plan de desarrollo y ordenamiento territorial (PDOT) del periodo 2023 - 2027, y se incorpora EL PLAN DE USO Y GESTION DE SUELO ¨PUGS¨ 2020 - 2032 DEL CANTON ECHEANDIA</a:t>
            </a:r>
            <a:endParaRPr lang="es-US" sz="2400" dirty="0">
              <a:solidFill>
                <a:schemeClr val="tx1"/>
              </a:solidFill>
            </a:endParaRPr>
          </a:p>
        </p:txBody>
      </p:sp>
      <p:sp>
        <p:nvSpPr>
          <p:cNvPr id="7" name="CuadroTexto 6">
            <a:extLst>
              <a:ext uri="{FF2B5EF4-FFF2-40B4-BE49-F238E27FC236}">
                <a16:creationId xmlns:a16="http://schemas.microsoft.com/office/drawing/2014/main" id="{36D93EA2-5668-1388-FFF3-AB33BAAABDC1}"/>
              </a:ext>
            </a:extLst>
          </p:cNvPr>
          <p:cNvSpPr txBox="1"/>
          <p:nvPr/>
        </p:nvSpPr>
        <p:spPr>
          <a:xfrm>
            <a:off x="6253216" y="3635957"/>
            <a:ext cx="5552289"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es-MX" sz="2400" dirty="0"/>
              <a:t>Esta actualización ayudara a garantizar un desarrollo ordenado y sostenible del territorio. la incorporación del PUGS facilitara la gestión adecuada del uso del suelo, promoviendo un equilibrio entre desarrollo urbano y conservación.</a:t>
            </a:r>
            <a:endParaRPr lang="es-US" sz="2400" dirty="0">
              <a:solidFill>
                <a:schemeClr val="tx1"/>
              </a:solidFill>
            </a:endParaRPr>
          </a:p>
        </p:txBody>
      </p:sp>
      <p:sp>
        <p:nvSpPr>
          <p:cNvPr id="8" name="Flecha: hacia abajo 7">
            <a:extLst>
              <a:ext uri="{FF2B5EF4-FFF2-40B4-BE49-F238E27FC236}">
                <a16:creationId xmlns:a16="http://schemas.microsoft.com/office/drawing/2014/main" id="{2B19255D-473B-1C24-EEBF-A8CE80F6389A}"/>
              </a:ext>
            </a:extLst>
          </p:cNvPr>
          <p:cNvSpPr/>
          <p:nvPr/>
        </p:nvSpPr>
        <p:spPr>
          <a:xfrm>
            <a:off x="5769205" y="2675176"/>
            <a:ext cx="509116" cy="46222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US"/>
          </a:p>
        </p:txBody>
      </p:sp>
    </p:spTree>
    <p:extLst>
      <p:ext uri="{BB962C8B-B14F-4D97-AF65-F5344CB8AC3E}">
        <p14:creationId xmlns:p14="http://schemas.microsoft.com/office/powerpoint/2010/main" val="678974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C09073-E998-C0E7-BCA1-5EA7F3ACC769}"/>
              </a:ext>
            </a:extLst>
          </p:cNvPr>
          <p:cNvSpPr>
            <a:spLocks noGrp="1"/>
          </p:cNvSpPr>
          <p:nvPr>
            <p:ph type="title"/>
          </p:nvPr>
        </p:nvSpPr>
        <p:spPr/>
        <p:txBody>
          <a:bodyPr/>
          <a:lstStyle/>
          <a:p>
            <a:r>
              <a:rPr lang="es-MX" dirty="0"/>
              <a:t>Cumplimiento del Plan de trabajo presentado al CNE</a:t>
            </a:r>
            <a:endParaRPr lang="es-US" dirty="0"/>
          </a:p>
        </p:txBody>
      </p:sp>
      <p:sp>
        <p:nvSpPr>
          <p:cNvPr id="3" name="Marcador de contenido 2">
            <a:extLst>
              <a:ext uri="{FF2B5EF4-FFF2-40B4-BE49-F238E27FC236}">
                <a16:creationId xmlns:a16="http://schemas.microsoft.com/office/drawing/2014/main" id="{74D28ABD-144F-435C-FE55-95D1B6A0DE7E}"/>
              </a:ext>
            </a:extLst>
          </p:cNvPr>
          <p:cNvSpPr>
            <a:spLocks noGrp="1"/>
          </p:cNvSpPr>
          <p:nvPr>
            <p:ph idx="1"/>
          </p:nvPr>
        </p:nvSpPr>
        <p:spPr>
          <a:xfrm>
            <a:off x="715018" y="2012247"/>
            <a:ext cx="10554574" cy="1206713"/>
          </a:xfrm>
        </p:spPr>
        <p:txBody>
          <a:bodyPr/>
          <a:lstStyle/>
          <a:p>
            <a:r>
              <a:rPr lang="es-MX" sz="2400" dirty="0"/>
              <a:t>Echeandía  Solidario: Disminuir las brechas sociales e inequidades territoriales existentes en algunos sectores de la ciudad.</a:t>
            </a:r>
            <a:endParaRPr lang="es-US" sz="2400" dirty="0"/>
          </a:p>
          <a:p>
            <a:endParaRPr lang="es-US" sz="2400" dirty="0"/>
          </a:p>
        </p:txBody>
      </p:sp>
      <p:sp>
        <p:nvSpPr>
          <p:cNvPr id="5" name="CuadroTexto 4">
            <a:extLst>
              <a:ext uri="{FF2B5EF4-FFF2-40B4-BE49-F238E27FC236}">
                <a16:creationId xmlns:a16="http://schemas.microsoft.com/office/drawing/2014/main" id="{6F9620F1-E24B-A2CE-0BFD-57C2E1EA873C}"/>
              </a:ext>
            </a:extLst>
          </p:cNvPr>
          <p:cNvSpPr txBox="1"/>
          <p:nvPr/>
        </p:nvSpPr>
        <p:spPr>
          <a:xfrm>
            <a:off x="254523" y="3404858"/>
            <a:ext cx="9036880"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es-MX" sz="2400" dirty="0"/>
              <a:t>Eje adulto mayor: lunes 17 de marzo del 2025 se dio una reunión con los directivos de la asociación de adulto mayor, el cual se apoyó paraque se de la firma de renovación del comodato entre el GADMCE y la asociación de los adultos mayores de Echeandía</a:t>
            </a:r>
            <a:endParaRPr lang="es-US" sz="2400" dirty="0">
              <a:solidFill>
                <a:schemeClr val="tx1"/>
              </a:solidFill>
            </a:endParaRPr>
          </a:p>
        </p:txBody>
      </p:sp>
      <p:sp>
        <p:nvSpPr>
          <p:cNvPr id="7" name="CuadroTexto 6">
            <a:extLst>
              <a:ext uri="{FF2B5EF4-FFF2-40B4-BE49-F238E27FC236}">
                <a16:creationId xmlns:a16="http://schemas.microsoft.com/office/drawing/2014/main" id="{AD075EA0-C3E6-0118-9068-62F4CC9B5302}"/>
              </a:ext>
            </a:extLst>
          </p:cNvPr>
          <p:cNvSpPr txBox="1"/>
          <p:nvPr/>
        </p:nvSpPr>
        <p:spPr>
          <a:xfrm>
            <a:off x="3676454" y="5420070"/>
            <a:ext cx="8135331"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es-MX" sz="2400" dirty="0"/>
              <a:t>Este comodato entre el GADMCE y la asociación de adulto mayor de Echeandía, permitirá que tengan un espacio y puedan propiciar actividades recreativas y sociales. </a:t>
            </a:r>
            <a:endParaRPr lang="es-US" sz="2400" dirty="0">
              <a:solidFill>
                <a:schemeClr val="tx1"/>
              </a:solidFill>
            </a:endParaRPr>
          </a:p>
        </p:txBody>
      </p:sp>
      <p:sp>
        <p:nvSpPr>
          <p:cNvPr id="8" name="Flecha: hacia abajo 7">
            <a:extLst>
              <a:ext uri="{FF2B5EF4-FFF2-40B4-BE49-F238E27FC236}">
                <a16:creationId xmlns:a16="http://schemas.microsoft.com/office/drawing/2014/main" id="{C42A2047-D2C1-92F4-354E-F6A6224F87A6}"/>
              </a:ext>
            </a:extLst>
          </p:cNvPr>
          <p:cNvSpPr/>
          <p:nvPr/>
        </p:nvSpPr>
        <p:spPr>
          <a:xfrm>
            <a:off x="3604427" y="2942634"/>
            <a:ext cx="509116" cy="46222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4" name="Flecha: hacia abajo 3">
            <a:extLst>
              <a:ext uri="{FF2B5EF4-FFF2-40B4-BE49-F238E27FC236}">
                <a16:creationId xmlns:a16="http://schemas.microsoft.com/office/drawing/2014/main" id="{183F263E-FCC1-CA89-2CB1-BD66AEABC702}"/>
              </a:ext>
            </a:extLst>
          </p:cNvPr>
          <p:cNvSpPr/>
          <p:nvPr/>
        </p:nvSpPr>
        <p:spPr>
          <a:xfrm>
            <a:off x="6754550" y="4895307"/>
            <a:ext cx="509116" cy="46222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US"/>
          </a:p>
        </p:txBody>
      </p:sp>
    </p:spTree>
    <p:extLst>
      <p:ext uri="{BB962C8B-B14F-4D97-AF65-F5344CB8AC3E}">
        <p14:creationId xmlns:p14="http://schemas.microsoft.com/office/powerpoint/2010/main" val="1036440533"/>
      </p:ext>
    </p:extLst>
  </p:cSld>
  <p:clrMapOvr>
    <a:masterClrMapping/>
  </p:clrMapOvr>
</p:sld>
</file>

<file path=ppt/theme/theme1.xml><?xml version="1.0" encoding="utf-8"?>
<a:theme xmlns:a="http://schemas.openxmlformats.org/drawingml/2006/main" name="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357</TotalTime>
  <Words>1108</Words>
  <Application>Microsoft Office PowerPoint</Application>
  <PresentationFormat>Panorámica</PresentationFormat>
  <Paragraphs>41</Paragraphs>
  <Slides>13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Arial</vt:lpstr>
      <vt:lpstr>Calibri</vt:lpstr>
      <vt:lpstr>Gill Sans MT</vt:lpstr>
      <vt:lpstr>Times New Roman</vt:lpstr>
      <vt:lpstr>Galería</vt:lpstr>
      <vt:lpstr>Presentación de PowerPoint</vt:lpstr>
      <vt:lpstr>Presentación de PowerPoint</vt:lpstr>
      <vt:lpstr>Intervine con voz y voto en las sesiones y deliberaciones del concejo municipal</vt:lpstr>
      <vt:lpstr>Intervenir en el consejo cantonal de planificación y en las comisiones, delegaciones y representaciones que designe el concejo municipal; </vt:lpstr>
      <vt:lpstr>Intervenir en el consejo cantonal de planificación y en las comisiones, delegaciones y representaciones que designe el concejo municipal; </vt:lpstr>
      <vt:lpstr> Fiscalizar las acciones del ejecutivo cantonal de acuerdo con el COOTAD y la ley</vt:lpstr>
      <vt:lpstr>Cumplimiento del Plan de trabajo presentado al CNE</vt:lpstr>
      <vt:lpstr>Cumplimiento del Plan de trabajo presentado al CNE</vt:lpstr>
      <vt:lpstr>Cumplimiento del Plan de trabajo presentado al CNE</vt:lpstr>
      <vt:lpstr>Cumplimiento del Plan de trabajo presentado al CNE</vt:lpstr>
      <vt:lpstr>Cumplimiento del Plan de trabajo presentado al CNE</vt:lpstr>
      <vt:lpstr>OTRAS ACTIVIDADES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Carolina Carvajal</dc:creator>
  <cp:lastModifiedBy>JOSSELYN ADRIANA BENAVIDES MOREJON</cp:lastModifiedBy>
  <cp:revision>4</cp:revision>
  <dcterms:created xsi:type="dcterms:W3CDTF">2025-07-11T03:04:44Z</dcterms:created>
  <dcterms:modified xsi:type="dcterms:W3CDTF">2026-06-02T16:33:17Z</dcterms:modified>
</cp:coreProperties>
</file>