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235" r:id="rId1"/>
  </p:sldMasterIdLst>
  <p:notesMasterIdLst>
    <p:notesMasterId r:id="rId39"/>
  </p:notesMasterIdLst>
  <p:sldIdLst>
    <p:sldId id="256" r:id="rId2"/>
    <p:sldId id="258" r:id="rId3"/>
    <p:sldId id="259" r:id="rId4"/>
    <p:sldId id="261" r:id="rId5"/>
    <p:sldId id="262" r:id="rId6"/>
    <p:sldId id="260" r:id="rId7"/>
    <p:sldId id="264" r:id="rId8"/>
    <p:sldId id="269" r:id="rId9"/>
    <p:sldId id="265" r:id="rId10"/>
    <p:sldId id="266" r:id="rId11"/>
    <p:sldId id="268" r:id="rId12"/>
    <p:sldId id="267" r:id="rId13"/>
    <p:sldId id="270" r:id="rId14"/>
    <p:sldId id="271" r:id="rId15"/>
    <p:sldId id="272" r:id="rId16"/>
    <p:sldId id="273"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274" r:id="rId30"/>
    <p:sldId id="275" r:id="rId31"/>
    <p:sldId id="276" r:id="rId32"/>
    <p:sldId id="277" r:id="rId33"/>
    <p:sldId id="285" r:id="rId34"/>
    <p:sldId id="286" r:id="rId35"/>
    <p:sldId id="287" r:id="rId36"/>
    <p:sldId id="302" r:id="rId37"/>
    <p:sldId id="289"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57E43791-4E77-47CC-B92A-BCE975626521}">
          <p14:sldIdLst>
            <p14:sldId id="256"/>
            <p14:sldId id="258"/>
            <p14:sldId id="259"/>
            <p14:sldId id="261"/>
            <p14:sldId id="262"/>
            <p14:sldId id="260"/>
            <p14:sldId id="264"/>
            <p14:sldId id="269"/>
            <p14:sldId id="265"/>
            <p14:sldId id="266"/>
            <p14:sldId id="268"/>
            <p14:sldId id="267"/>
            <p14:sldId id="270"/>
            <p14:sldId id="271"/>
            <p14:sldId id="272"/>
            <p14:sldId id="273"/>
            <p14:sldId id="290"/>
            <p14:sldId id="291"/>
            <p14:sldId id="292"/>
            <p14:sldId id="293"/>
            <p14:sldId id="294"/>
            <p14:sldId id="295"/>
            <p14:sldId id="296"/>
            <p14:sldId id="297"/>
            <p14:sldId id="298"/>
            <p14:sldId id="299"/>
            <p14:sldId id="300"/>
            <p14:sldId id="301"/>
            <p14:sldId id="274"/>
            <p14:sldId id="275"/>
            <p14:sldId id="276"/>
            <p14:sldId id="277"/>
            <p14:sldId id="285"/>
            <p14:sldId id="286"/>
            <p14:sldId id="287"/>
            <p14:sldId id="302"/>
            <p14:sldId id="2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10" d="100"/>
          <a:sy n="110" d="100"/>
        </p:scale>
        <p:origin x="63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BD6EDB-656C-4570-B8DC-7B948F746314}"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s-EC"/>
        </a:p>
      </dgm:t>
    </dgm:pt>
    <dgm:pt modelId="{F909E605-A6DD-459F-96A4-E0BA592507D0}">
      <dgm:prSet phldrT="[Texto]"/>
      <dgm:spPr/>
      <dgm:t>
        <a:bodyPr/>
        <a:lstStyle/>
        <a:p>
          <a:pPr algn="just"/>
          <a:r>
            <a:rPr lang="es-EC" dirty="0"/>
            <a:t>MISION</a:t>
          </a:r>
        </a:p>
      </dgm:t>
    </dgm:pt>
    <dgm:pt modelId="{F2866DF2-ABAC-4796-AD6D-CEA1FC5C3290}" type="parTrans" cxnId="{D741926A-0C28-4656-A367-413A05C45180}">
      <dgm:prSet/>
      <dgm:spPr/>
      <dgm:t>
        <a:bodyPr/>
        <a:lstStyle/>
        <a:p>
          <a:pPr algn="just"/>
          <a:endParaRPr lang="es-EC"/>
        </a:p>
      </dgm:t>
    </dgm:pt>
    <dgm:pt modelId="{2D07434F-460B-45F5-A8DA-C125208A6B9A}" type="sibTrans" cxnId="{D741926A-0C28-4656-A367-413A05C45180}">
      <dgm:prSet/>
      <dgm:spPr/>
      <dgm:t>
        <a:bodyPr/>
        <a:lstStyle/>
        <a:p>
          <a:pPr algn="just"/>
          <a:endParaRPr lang="es-EC"/>
        </a:p>
      </dgm:t>
    </dgm:pt>
    <dgm:pt modelId="{83B2B548-E694-4167-BD39-FAE51BC6F996}">
      <dgm:prSet phldrT="[Texto]"/>
      <dgm:spPr/>
      <dgm:t>
        <a:bodyPr/>
        <a:lstStyle/>
        <a:p>
          <a:pPr algn="just"/>
          <a:r>
            <a:rPr lang="es-EC" dirty="0"/>
            <a:t>Garantizar los Derechos de los Grupos de atención prioritaria del Cantón Echeandia mediante la formulación, transversalización, observancia, seguimiento y evaluación de las políticas públicas municipales con enfoque de género, étnica, generacional, intercultural, discapacidad y movilidad humana, en el marco de la participación de los titulares de derechos para la coordinación y articulación interinstitucional</a:t>
          </a:r>
        </a:p>
      </dgm:t>
    </dgm:pt>
    <dgm:pt modelId="{4958566A-6F2B-44B6-BF4D-5159B9EBDD49}" type="parTrans" cxnId="{83D5A645-FFD4-4300-BAF2-724F5F21071D}">
      <dgm:prSet/>
      <dgm:spPr/>
      <dgm:t>
        <a:bodyPr/>
        <a:lstStyle/>
        <a:p>
          <a:pPr algn="just"/>
          <a:endParaRPr lang="es-EC"/>
        </a:p>
      </dgm:t>
    </dgm:pt>
    <dgm:pt modelId="{D4C88661-645C-4AAB-8EE2-73087EA49C73}" type="sibTrans" cxnId="{83D5A645-FFD4-4300-BAF2-724F5F21071D}">
      <dgm:prSet/>
      <dgm:spPr/>
      <dgm:t>
        <a:bodyPr/>
        <a:lstStyle/>
        <a:p>
          <a:pPr algn="just"/>
          <a:endParaRPr lang="es-EC"/>
        </a:p>
      </dgm:t>
    </dgm:pt>
    <dgm:pt modelId="{CE6A20FE-5717-4326-BFEE-182BCA2313CB}" type="pres">
      <dgm:prSet presAssocID="{38BD6EDB-656C-4570-B8DC-7B948F746314}" presName="linear" presStyleCnt="0">
        <dgm:presLayoutVars>
          <dgm:animLvl val="lvl"/>
          <dgm:resizeHandles val="exact"/>
        </dgm:presLayoutVars>
      </dgm:prSet>
      <dgm:spPr/>
      <dgm:t>
        <a:bodyPr/>
        <a:lstStyle/>
        <a:p>
          <a:endParaRPr lang="es-EC"/>
        </a:p>
      </dgm:t>
    </dgm:pt>
    <dgm:pt modelId="{299C379F-5FF0-4C87-BF11-1AF14F92DB47}" type="pres">
      <dgm:prSet presAssocID="{F909E605-A6DD-459F-96A4-E0BA592507D0}" presName="parentText" presStyleLbl="node1" presStyleIdx="0" presStyleCnt="1" custScaleX="94867" custScaleY="87845">
        <dgm:presLayoutVars>
          <dgm:chMax val="0"/>
          <dgm:bulletEnabled val="1"/>
        </dgm:presLayoutVars>
      </dgm:prSet>
      <dgm:spPr/>
      <dgm:t>
        <a:bodyPr/>
        <a:lstStyle/>
        <a:p>
          <a:endParaRPr lang="es-EC"/>
        </a:p>
      </dgm:t>
    </dgm:pt>
    <dgm:pt modelId="{4E98693D-C155-4933-B324-BDDF3073A5F6}" type="pres">
      <dgm:prSet presAssocID="{F909E605-A6DD-459F-96A4-E0BA592507D0}" presName="childText" presStyleLbl="revTx" presStyleIdx="0" presStyleCnt="1">
        <dgm:presLayoutVars>
          <dgm:bulletEnabled val="1"/>
        </dgm:presLayoutVars>
      </dgm:prSet>
      <dgm:spPr/>
      <dgm:t>
        <a:bodyPr/>
        <a:lstStyle/>
        <a:p>
          <a:endParaRPr lang="es-EC"/>
        </a:p>
      </dgm:t>
    </dgm:pt>
  </dgm:ptLst>
  <dgm:cxnLst>
    <dgm:cxn modelId="{F9D83F1A-ABC8-4F82-A3A0-D765653A4D91}" type="presOf" srcId="{38BD6EDB-656C-4570-B8DC-7B948F746314}" destId="{CE6A20FE-5717-4326-BFEE-182BCA2313CB}" srcOrd="0" destOrd="0" presId="urn:microsoft.com/office/officeart/2005/8/layout/vList2"/>
    <dgm:cxn modelId="{83D5A645-FFD4-4300-BAF2-724F5F21071D}" srcId="{F909E605-A6DD-459F-96A4-E0BA592507D0}" destId="{83B2B548-E694-4167-BD39-FAE51BC6F996}" srcOrd="0" destOrd="0" parTransId="{4958566A-6F2B-44B6-BF4D-5159B9EBDD49}" sibTransId="{D4C88661-645C-4AAB-8EE2-73087EA49C73}"/>
    <dgm:cxn modelId="{48BCF4D3-2B39-422C-B44C-9D213337F3B3}" type="presOf" srcId="{F909E605-A6DD-459F-96A4-E0BA592507D0}" destId="{299C379F-5FF0-4C87-BF11-1AF14F92DB47}" srcOrd="0" destOrd="0" presId="urn:microsoft.com/office/officeart/2005/8/layout/vList2"/>
    <dgm:cxn modelId="{D27CB3D8-6225-4330-8A92-7D8BDE98D170}" type="presOf" srcId="{83B2B548-E694-4167-BD39-FAE51BC6F996}" destId="{4E98693D-C155-4933-B324-BDDF3073A5F6}" srcOrd="0" destOrd="0" presId="urn:microsoft.com/office/officeart/2005/8/layout/vList2"/>
    <dgm:cxn modelId="{D741926A-0C28-4656-A367-413A05C45180}" srcId="{38BD6EDB-656C-4570-B8DC-7B948F746314}" destId="{F909E605-A6DD-459F-96A4-E0BA592507D0}" srcOrd="0" destOrd="0" parTransId="{F2866DF2-ABAC-4796-AD6D-CEA1FC5C3290}" sibTransId="{2D07434F-460B-45F5-A8DA-C125208A6B9A}"/>
    <dgm:cxn modelId="{4DCB73B2-AF7F-4F71-A5E1-AD6542BF6AB3}" type="presParOf" srcId="{CE6A20FE-5717-4326-BFEE-182BCA2313CB}" destId="{299C379F-5FF0-4C87-BF11-1AF14F92DB47}" srcOrd="0" destOrd="0" presId="urn:microsoft.com/office/officeart/2005/8/layout/vList2"/>
    <dgm:cxn modelId="{95B3714F-FBC8-44A3-8B21-62A41F33DB68}" type="presParOf" srcId="{CE6A20FE-5717-4326-BFEE-182BCA2313CB}" destId="{4E98693D-C155-4933-B324-BDDF3073A5F6}"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BD6EDB-656C-4570-B8DC-7B948F746314}"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s-EC"/>
        </a:p>
      </dgm:t>
    </dgm:pt>
    <dgm:pt modelId="{F909E605-A6DD-459F-96A4-E0BA592507D0}">
      <dgm:prSet phldrT="[Texto]"/>
      <dgm:spPr/>
      <dgm:t>
        <a:bodyPr/>
        <a:lstStyle/>
        <a:p>
          <a:pPr algn="just"/>
          <a:r>
            <a:rPr lang="es-EC" dirty="0"/>
            <a:t>VISION</a:t>
          </a:r>
        </a:p>
      </dgm:t>
    </dgm:pt>
    <dgm:pt modelId="{F2866DF2-ABAC-4796-AD6D-CEA1FC5C3290}" type="parTrans" cxnId="{D741926A-0C28-4656-A367-413A05C45180}">
      <dgm:prSet/>
      <dgm:spPr/>
      <dgm:t>
        <a:bodyPr/>
        <a:lstStyle/>
        <a:p>
          <a:pPr algn="just"/>
          <a:endParaRPr lang="es-EC"/>
        </a:p>
      </dgm:t>
    </dgm:pt>
    <dgm:pt modelId="{2D07434F-460B-45F5-A8DA-C125208A6B9A}" type="sibTrans" cxnId="{D741926A-0C28-4656-A367-413A05C45180}">
      <dgm:prSet/>
      <dgm:spPr/>
      <dgm:t>
        <a:bodyPr/>
        <a:lstStyle/>
        <a:p>
          <a:pPr algn="just"/>
          <a:endParaRPr lang="es-EC"/>
        </a:p>
      </dgm:t>
    </dgm:pt>
    <dgm:pt modelId="{83B2B548-E694-4167-BD39-FAE51BC6F996}">
      <dgm:prSet phldrT="[Texto]"/>
      <dgm:spPr/>
      <dgm:t>
        <a:bodyPr/>
        <a:lstStyle/>
        <a:p>
          <a:pPr algn="just"/>
          <a:r>
            <a:rPr lang="es-EC" dirty="0"/>
            <a:t>Ser la instancia</a:t>
          </a:r>
          <a:r>
            <a:rPr lang="es-EC" b="1" dirty="0"/>
            <a:t> </a:t>
          </a:r>
          <a:r>
            <a:rPr lang="es-EC" dirty="0"/>
            <a:t>que brinda un servicio de protección, transversalización y restitución de derechos de los grupos más vulnerables del Cantón Echeandia, de una manera oportuna y eficaz, siendo un organismo que promueve los principios de igualdad y la no discriminación durante el ejercicio de sus funciones.</a:t>
          </a:r>
        </a:p>
      </dgm:t>
    </dgm:pt>
    <dgm:pt modelId="{4958566A-6F2B-44B6-BF4D-5159B9EBDD49}" type="parTrans" cxnId="{83D5A645-FFD4-4300-BAF2-724F5F21071D}">
      <dgm:prSet/>
      <dgm:spPr/>
      <dgm:t>
        <a:bodyPr/>
        <a:lstStyle/>
        <a:p>
          <a:pPr algn="just"/>
          <a:endParaRPr lang="es-EC"/>
        </a:p>
      </dgm:t>
    </dgm:pt>
    <dgm:pt modelId="{D4C88661-645C-4AAB-8EE2-73087EA49C73}" type="sibTrans" cxnId="{83D5A645-FFD4-4300-BAF2-724F5F21071D}">
      <dgm:prSet/>
      <dgm:spPr/>
      <dgm:t>
        <a:bodyPr/>
        <a:lstStyle/>
        <a:p>
          <a:pPr algn="just"/>
          <a:endParaRPr lang="es-EC"/>
        </a:p>
      </dgm:t>
    </dgm:pt>
    <dgm:pt modelId="{CE6A20FE-5717-4326-BFEE-182BCA2313CB}" type="pres">
      <dgm:prSet presAssocID="{38BD6EDB-656C-4570-B8DC-7B948F746314}" presName="linear" presStyleCnt="0">
        <dgm:presLayoutVars>
          <dgm:animLvl val="lvl"/>
          <dgm:resizeHandles val="exact"/>
        </dgm:presLayoutVars>
      </dgm:prSet>
      <dgm:spPr/>
      <dgm:t>
        <a:bodyPr/>
        <a:lstStyle/>
        <a:p>
          <a:endParaRPr lang="es-EC"/>
        </a:p>
      </dgm:t>
    </dgm:pt>
    <dgm:pt modelId="{299C379F-5FF0-4C87-BF11-1AF14F92DB47}" type="pres">
      <dgm:prSet presAssocID="{F909E605-A6DD-459F-96A4-E0BA592507D0}" presName="parentText" presStyleLbl="node1" presStyleIdx="0" presStyleCnt="1" custScaleX="94867" custScaleY="87845">
        <dgm:presLayoutVars>
          <dgm:chMax val="0"/>
          <dgm:bulletEnabled val="1"/>
        </dgm:presLayoutVars>
      </dgm:prSet>
      <dgm:spPr/>
      <dgm:t>
        <a:bodyPr/>
        <a:lstStyle/>
        <a:p>
          <a:endParaRPr lang="es-EC"/>
        </a:p>
      </dgm:t>
    </dgm:pt>
    <dgm:pt modelId="{4E98693D-C155-4933-B324-BDDF3073A5F6}" type="pres">
      <dgm:prSet presAssocID="{F909E605-A6DD-459F-96A4-E0BA592507D0}" presName="childText" presStyleLbl="revTx" presStyleIdx="0" presStyleCnt="1">
        <dgm:presLayoutVars>
          <dgm:bulletEnabled val="1"/>
        </dgm:presLayoutVars>
      </dgm:prSet>
      <dgm:spPr/>
      <dgm:t>
        <a:bodyPr/>
        <a:lstStyle/>
        <a:p>
          <a:endParaRPr lang="es-EC"/>
        </a:p>
      </dgm:t>
    </dgm:pt>
  </dgm:ptLst>
  <dgm:cxnLst>
    <dgm:cxn modelId="{F9D83F1A-ABC8-4F82-A3A0-D765653A4D91}" type="presOf" srcId="{38BD6EDB-656C-4570-B8DC-7B948F746314}" destId="{CE6A20FE-5717-4326-BFEE-182BCA2313CB}" srcOrd="0" destOrd="0" presId="urn:microsoft.com/office/officeart/2005/8/layout/vList2"/>
    <dgm:cxn modelId="{83D5A645-FFD4-4300-BAF2-724F5F21071D}" srcId="{F909E605-A6DD-459F-96A4-E0BA592507D0}" destId="{83B2B548-E694-4167-BD39-FAE51BC6F996}" srcOrd="0" destOrd="0" parTransId="{4958566A-6F2B-44B6-BF4D-5159B9EBDD49}" sibTransId="{D4C88661-645C-4AAB-8EE2-73087EA49C73}"/>
    <dgm:cxn modelId="{48BCF4D3-2B39-422C-B44C-9D213337F3B3}" type="presOf" srcId="{F909E605-A6DD-459F-96A4-E0BA592507D0}" destId="{299C379F-5FF0-4C87-BF11-1AF14F92DB47}" srcOrd="0" destOrd="0" presId="urn:microsoft.com/office/officeart/2005/8/layout/vList2"/>
    <dgm:cxn modelId="{D27CB3D8-6225-4330-8A92-7D8BDE98D170}" type="presOf" srcId="{83B2B548-E694-4167-BD39-FAE51BC6F996}" destId="{4E98693D-C155-4933-B324-BDDF3073A5F6}" srcOrd="0" destOrd="0" presId="urn:microsoft.com/office/officeart/2005/8/layout/vList2"/>
    <dgm:cxn modelId="{D741926A-0C28-4656-A367-413A05C45180}" srcId="{38BD6EDB-656C-4570-B8DC-7B948F746314}" destId="{F909E605-A6DD-459F-96A4-E0BA592507D0}" srcOrd="0" destOrd="0" parTransId="{F2866DF2-ABAC-4796-AD6D-CEA1FC5C3290}" sibTransId="{2D07434F-460B-45F5-A8DA-C125208A6B9A}"/>
    <dgm:cxn modelId="{4DCB73B2-AF7F-4F71-A5E1-AD6542BF6AB3}" type="presParOf" srcId="{CE6A20FE-5717-4326-BFEE-182BCA2313CB}" destId="{299C379F-5FF0-4C87-BF11-1AF14F92DB47}" srcOrd="0" destOrd="0" presId="urn:microsoft.com/office/officeart/2005/8/layout/vList2"/>
    <dgm:cxn modelId="{95B3714F-FBC8-44A3-8B21-62A41F33DB68}" type="presParOf" srcId="{CE6A20FE-5717-4326-BFEE-182BCA2313CB}" destId="{4E98693D-C155-4933-B324-BDDF3073A5F6}"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BD6EDB-656C-4570-B8DC-7B948F746314}" type="doc">
      <dgm:prSet loTypeId="urn:microsoft.com/office/officeart/2005/8/layout/vList2" loCatId="list" qsTypeId="urn:microsoft.com/office/officeart/2005/8/quickstyle/simple1" qsCatId="simple" csTypeId="urn:microsoft.com/office/officeart/2005/8/colors/accent2_4" csCatId="accent2" phldr="1"/>
      <dgm:spPr/>
      <dgm:t>
        <a:bodyPr/>
        <a:lstStyle/>
        <a:p>
          <a:endParaRPr lang="es-EC"/>
        </a:p>
      </dgm:t>
    </dgm:pt>
    <dgm:pt modelId="{F909E605-A6DD-459F-96A4-E0BA592507D0}">
      <dgm:prSet phldrT="[Texto]"/>
      <dgm:spPr/>
      <dgm:t>
        <a:bodyPr/>
        <a:lstStyle/>
        <a:p>
          <a:pPr algn="just"/>
          <a:r>
            <a:rPr lang="es-EC" b="1" dirty="0"/>
            <a:t>QUIENES SOMOS </a:t>
          </a:r>
          <a:endParaRPr lang="es-EC" dirty="0"/>
        </a:p>
      </dgm:t>
    </dgm:pt>
    <dgm:pt modelId="{F2866DF2-ABAC-4796-AD6D-CEA1FC5C3290}" type="parTrans" cxnId="{D741926A-0C28-4656-A367-413A05C45180}">
      <dgm:prSet/>
      <dgm:spPr/>
      <dgm:t>
        <a:bodyPr/>
        <a:lstStyle/>
        <a:p>
          <a:pPr algn="just"/>
          <a:endParaRPr lang="es-EC"/>
        </a:p>
      </dgm:t>
    </dgm:pt>
    <dgm:pt modelId="{2D07434F-460B-45F5-A8DA-C125208A6B9A}" type="sibTrans" cxnId="{D741926A-0C28-4656-A367-413A05C45180}">
      <dgm:prSet/>
      <dgm:spPr/>
      <dgm:t>
        <a:bodyPr/>
        <a:lstStyle/>
        <a:p>
          <a:pPr algn="just"/>
          <a:endParaRPr lang="es-EC"/>
        </a:p>
      </dgm:t>
    </dgm:pt>
    <dgm:pt modelId="{83B2B548-E694-4167-BD39-FAE51BC6F996}">
      <dgm:prSet phldrT="[Texto]"/>
      <dgm:spPr/>
      <dgm:t>
        <a:bodyPr/>
        <a:lstStyle/>
        <a:p>
          <a:pPr algn="just"/>
          <a:r>
            <a:rPr lang="es-EC" dirty="0"/>
            <a:t>El Consejo </a:t>
          </a:r>
          <a:r>
            <a:rPr lang="es-EC" dirty="0" smtClean="0"/>
            <a:t>Cantonal para la </a:t>
          </a:r>
          <a:r>
            <a:rPr lang="es-EC" dirty="0"/>
            <a:t>Protección Integral de Derechos </a:t>
          </a:r>
          <a:r>
            <a:rPr lang="es-EC" dirty="0" smtClean="0"/>
            <a:t>de </a:t>
          </a:r>
          <a:r>
            <a:rPr lang="es-EC" dirty="0"/>
            <a:t>Echeandia, es un organismo colegiado a nivel cantonal está constituido paritariamente por Representantes del Estado y la Sociedad Civil, su función es garantizar el pleno ejercicio de los derechos de los  grupos de atención prioritaria en el marco de los 5 enfoques: Igualdad Intergeneracional, Genero, Discapacidad, Pueblos y Nacionalidades,  y Movilidad Humana.</a:t>
          </a:r>
        </a:p>
      </dgm:t>
    </dgm:pt>
    <dgm:pt modelId="{4958566A-6F2B-44B6-BF4D-5159B9EBDD49}" type="parTrans" cxnId="{83D5A645-FFD4-4300-BAF2-724F5F21071D}">
      <dgm:prSet/>
      <dgm:spPr/>
      <dgm:t>
        <a:bodyPr/>
        <a:lstStyle/>
        <a:p>
          <a:pPr algn="just"/>
          <a:endParaRPr lang="es-EC"/>
        </a:p>
      </dgm:t>
    </dgm:pt>
    <dgm:pt modelId="{D4C88661-645C-4AAB-8EE2-73087EA49C73}" type="sibTrans" cxnId="{83D5A645-FFD4-4300-BAF2-724F5F21071D}">
      <dgm:prSet/>
      <dgm:spPr/>
      <dgm:t>
        <a:bodyPr/>
        <a:lstStyle/>
        <a:p>
          <a:pPr algn="just"/>
          <a:endParaRPr lang="es-EC"/>
        </a:p>
      </dgm:t>
    </dgm:pt>
    <dgm:pt modelId="{F4DB8EF0-3D7C-45CB-9198-4704529C3486}">
      <dgm:prSet phldrT="[Texto]"/>
      <dgm:spPr/>
      <dgm:t>
        <a:bodyPr/>
        <a:lstStyle/>
        <a:p>
          <a:pPr algn="just"/>
          <a:endParaRPr lang="es-EC" dirty="0"/>
        </a:p>
      </dgm:t>
    </dgm:pt>
    <dgm:pt modelId="{70F9A746-4B54-421C-A2F0-0DB453413214}" type="parTrans" cxnId="{C40789AC-3B56-4FB8-ACED-4622ABCD4F36}">
      <dgm:prSet/>
      <dgm:spPr/>
      <dgm:t>
        <a:bodyPr/>
        <a:lstStyle/>
        <a:p>
          <a:endParaRPr lang="es-EC"/>
        </a:p>
      </dgm:t>
    </dgm:pt>
    <dgm:pt modelId="{1514C7AE-525C-4905-8704-B1F338522639}" type="sibTrans" cxnId="{C40789AC-3B56-4FB8-ACED-4622ABCD4F36}">
      <dgm:prSet/>
      <dgm:spPr/>
      <dgm:t>
        <a:bodyPr/>
        <a:lstStyle/>
        <a:p>
          <a:endParaRPr lang="es-EC"/>
        </a:p>
      </dgm:t>
    </dgm:pt>
    <dgm:pt modelId="{CE6A20FE-5717-4326-BFEE-182BCA2313CB}" type="pres">
      <dgm:prSet presAssocID="{38BD6EDB-656C-4570-B8DC-7B948F746314}" presName="linear" presStyleCnt="0">
        <dgm:presLayoutVars>
          <dgm:animLvl val="lvl"/>
          <dgm:resizeHandles val="exact"/>
        </dgm:presLayoutVars>
      </dgm:prSet>
      <dgm:spPr/>
      <dgm:t>
        <a:bodyPr/>
        <a:lstStyle/>
        <a:p>
          <a:endParaRPr lang="es-EC"/>
        </a:p>
      </dgm:t>
    </dgm:pt>
    <dgm:pt modelId="{299C379F-5FF0-4C87-BF11-1AF14F92DB47}" type="pres">
      <dgm:prSet presAssocID="{F909E605-A6DD-459F-96A4-E0BA592507D0}" presName="parentText" presStyleLbl="node1" presStyleIdx="0" presStyleCnt="1" custScaleX="94867" custScaleY="87845">
        <dgm:presLayoutVars>
          <dgm:chMax val="0"/>
          <dgm:bulletEnabled val="1"/>
        </dgm:presLayoutVars>
      </dgm:prSet>
      <dgm:spPr/>
      <dgm:t>
        <a:bodyPr/>
        <a:lstStyle/>
        <a:p>
          <a:endParaRPr lang="es-EC"/>
        </a:p>
      </dgm:t>
    </dgm:pt>
    <dgm:pt modelId="{4E98693D-C155-4933-B324-BDDF3073A5F6}" type="pres">
      <dgm:prSet presAssocID="{F909E605-A6DD-459F-96A4-E0BA592507D0}" presName="childText" presStyleLbl="revTx" presStyleIdx="0" presStyleCnt="1">
        <dgm:presLayoutVars>
          <dgm:bulletEnabled val="1"/>
        </dgm:presLayoutVars>
      </dgm:prSet>
      <dgm:spPr/>
      <dgm:t>
        <a:bodyPr/>
        <a:lstStyle/>
        <a:p>
          <a:endParaRPr lang="es-EC"/>
        </a:p>
      </dgm:t>
    </dgm:pt>
  </dgm:ptLst>
  <dgm:cxnLst>
    <dgm:cxn modelId="{F9D83F1A-ABC8-4F82-A3A0-D765653A4D91}" type="presOf" srcId="{38BD6EDB-656C-4570-B8DC-7B948F746314}" destId="{CE6A20FE-5717-4326-BFEE-182BCA2313CB}" srcOrd="0" destOrd="0" presId="urn:microsoft.com/office/officeart/2005/8/layout/vList2"/>
    <dgm:cxn modelId="{E9A4CD0E-2063-4503-A0F9-706E93544500}" type="presOf" srcId="{F4DB8EF0-3D7C-45CB-9198-4704529C3486}" destId="{4E98693D-C155-4933-B324-BDDF3073A5F6}" srcOrd="0" destOrd="0" presId="urn:microsoft.com/office/officeart/2005/8/layout/vList2"/>
    <dgm:cxn modelId="{83D5A645-FFD4-4300-BAF2-724F5F21071D}" srcId="{F909E605-A6DD-459F-96A4-E0BA592507D0}" destId="{83B2B548-E694-4167-BD39-FAE51BC6F996}" srcOrd="1" destOrd="0" parTransId="{4958566A-6F2B-44B6-BF4D-5159B9EBDD49}" sibTransId="{D4C88661-645C-4AAB-8EE2-73087EA49C73}"/>
    <dgm:cxn modelId="{48BCF4D3-2B39-422C-B44C-9D213337F3B3}" type="presOf" srcId="{F909E605-A6DD-459F-96A4-E0BA592507D0}" destId="{299C379F-5FF0-4C87-BF11-1AF14F92DB47}" srcOrd="0" destOrd="0" presId="urn:microsoft.com/office/officeart/2005/8/layout/vList2"/>
    <dgm:cxn modelId="{D27CB3D8-6225-4330-8A92-7D8BDE98D170}" type="presOf" srcId="{83B2B548-E694-4167-BD39-FAE51BC6F996}" destId="{4E98693D-C155-4933-B324-BDDF3073A5F6}" srcOrd="0" destOrd="1" presId="urn:microsoft.com/office/officeart/2005/8/layout/vList2"/>
    <dgm:cxn modelId="{D741926A-0C28-4656-A367-413A05C45180}" srcId="{38BD6EDB-656C-4570-B8DC-7B948F746314}" destId="{F909E605-A6DD-459F-96A4-E0BA592507D0}" srcOrd="0" destOrd="0" parTransId="{F2866DF2-ABAC-4796-AD6D-CEA1FC5C3290}" sibTransId="{2D07434F-460B-45F5-A8DA-C125208A6B9A}"/>
    <dgm:cxn modelId="{C40789AC-3B56-4FB8-ACED-4622ABCD4F36}" srcId="{F909E605-A6DD-459F-96A4-E0BA592507D0}" destId="{F4DB8EF0-3D7C-45CB-9198-4704529C3486}" srcOrd="0" destOrd="0" parTransId="{70F9A746-4B54-421C-A2F0-0DB453413214}" sibTransId="{1514C7AE-525C-4905-8704-B1F338522639}"/>
    <dgm:cxn modelId="{4DCB73B2-AF7F-4F71-A5E1-AD6542BF6AB3}" type="presParOf" srcId="{CE6A20FE-5717-4326-BFEE-182BCA2313CB}" destId="{299C379F-5FF0-4C87-BF11-1AF14F92DB47}" srcOrd="0" destOrd="0" presId="urn:microsoft.com/office/officeart/2005/8/layout/vList2"/>
    <dgm:cxn modelId="{95B3714F-FBC8-44A3-8B21-62A41F33DB68}" type="presParOf" srcId="{CE6A20FE-5717-4326-BFEE-182BCA2313CB}" destId="{4E98693D-C155-4933-B324-BDDF3073A5F6}"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C379F-5FF0-4C87-BF11-1AF14F92DB47}">
      <dsp:nvSpPr>
        <dsp:cNvPr id="0" name=""/>
        <dsp:cNvSpPr/>
      </dsp:nvSpPr>
      <dsp:spPr>
        <a:xfrm>
          <a:off x="187989" y="2299"/>
          <a:ext cx="6948746" cy="719450"/>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just" defTabSz="1377950">
            <a:lnSpc>
              <a:spcPct val="90000"/>
            </a:lnSpc>
            <a:spcBef>
              <a:spcPct val="0"/>
            </a:spcBef>
            <a:spcAft>
              <a:spcPct val="35000"/>
            </a:spcAft>
          </a:pPr>
          <a:r>
            <a:rPr lang="es-EC" sz="3100" kern="1200" dirty="0"/>
            <a:t>MISION</a:t>
          </a:r>
        </a:p>
      </dsp:txBody>
      <dsp:txXfrm>
        <a:off x="223110" y="37420"/>
        <a:ext cx="6878504" cy="649208"/>
      </dsp:txXfrm>
    </dsp:sp>
    <dsp:sp modelId="{4E98693D-C155-4933-B324-BDDF3073A5F6}">
      <dsp:nvSpPr>
        <dsp:cNvPr id="0" name=""/>
        <dsp:cNvSpPr/>
      </dsp:nvSpPr>
      <dsp:spPr>
        <a:xfrm>
          <a:off x="0" y="721750"/>
          <a:ext cx="7324725" cy="4419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560" tIns="39370" rIns="220472" bIns="39370" numCol="1" spcCol="1270" anchor="t" anchorCtr="0">
          <a:noAutofit/>
        </a:bodyPr>
        <a:lstStyle/>
        <a:p>
          <a:pPr marL="228600" lvl="1" indent="-228600" algn="just" defTabSz="1066800">
            <a:lnSpc>
              <a:spcPct val="90000"/>
            </a:lnSpc>
            <a:spcBef>
              <a:spcPct val="0"/>
            </a:spcBef>
            <a:spcAft>
              <a:spcPct val="20000"/>
            </a:spcAft>
            <a:buChar char="••"/>
          </a:pPr>
          <a:r>
            <a:rPr lang="es-EC" sz="2400" kern="1200" dirty="0"/>
            <a:t>Garantizar los Derechos de los Grupos de atención prioritaria del Cantón Echeandia mediante la formulación, transversalización, observancia, seguimiento y evaluación de las políticas públicas municipales con enfoque de género, étnica, generacional, intercultural, discapacidad y movilidad humana, en el marco de la participación de los titulares de derechos para la coordinación y articulación interinstitucional</a:t>
          </a:r>
        </a:p>
      </dsp:txBody>
      <dsp:txXfrm>
        <a:off x="0" y="721750"/>
        <a:ext cx="7324725" cy="44194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C379F-5FF0-4C87-BF11-1AF14F92DB47}">
      <dsp:nvSpPr>
        <dsp:cNvPr id="0" name=""/>
        <dsp:cNvSpPr/>
      </dsp:nvSpPr>
      <dsp:spPr>
        <a:xfrm>
          <a:off x="190019" y="35950"/>
          <a:ext cx="7023790" cy="822229"/>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just" defTabSz="1555750">
            <a:lnSpc>
              <a:spcPct val="90000"/>
            </a:lnSpc>
            <a:spcBef>
              <a:spcPct val="0"/>
            </a:spcBef>
            <a:spcAft>
              <a:spcPct val="35000"/>
            </a:spcAft>
          </a:pPr>
          <a:r>
            <a:rPr lang="es-EC" sz="3500" kern="1200" dirty="0"/>
            <a:t>VISION</a:t>
          </a:r>
        </a:p>
      </dsp:txBody>
      <dsp:txXfrm>
        <a:off x="230157" y="76088"/>
        <a:ext cx="6943514" cy="741953"/>
      </dsp:txXfrm>
    </dsp:sp>
    <dsp:sp modelId="{4E98693D-C155-4933-B324-BDDF3073A5F6}">
      <dsp:nvSpPr>
        <dsp:cNvPr id="0" name=""/>
        <dsp:cNvSpPr/>
      </dsp:nvSpPr>
      <dsp:spPr>
        <a:xfrm>
          <a:off x="0" y="858179"/>
          <a:ext cx="7403829" cy="4222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072" tIns="44450" rIns="248920" bIns="44450" numCol="1" spcCol="1270" anchor="t" anchorCtr="0">
          <a:noAutofit/>
        </a:bodyPr>
        <a:lstStyle/>
        <a:p>
          <a:pPr marL="228600" lvl="1" indent="-228600" algn="just" defTabSz="1200150">
            <a:lnSpc>
              <a:spcPct val="90000"/>
            </a:lnSpc>
            <a:spcBef>
              <a:spcPct val="0"/>
            </a:spcBef>
            <a:spcAft>
              <a:spcPct val="20000"/>
            </a:spcAft>
            <a:buChar char="••"/>
          </a:pPr>
          <a:r>
            <a:rPr lang="es-EC" sz="2700" kern="1200" dirty="0"/>
            <a:t>Ser la instancia</a:t>
          </a:r>
          <a:r>
            <a:rPr lang="es-EC" sz="2700" b="1" kern="1200" dirty="0"/>
            <a:t> </a:t>
          </a:r>
          <a:r>
            <a:rPr lang="es-EC" sz="2700" kern="1200" dirty="0"/>
            <a:t>que brinda un servicio de protección, transversalización y restitución de derechos de los grupos más vulnerables del Cantón Echeandia, de una manera oportuna y eficaz, siendo un organismo que promueve los principios de igualdad y la no discriminación durante el ejercicio de sus funciones.</a:t>
          </a:r>
        </a:p>
      </dsp:txBody>
      <dsp:txXfrm>
        <a:off x="0" y="858179"/>
        <a:ext cx="7403829" cy="4222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C379F-5FF0-4C87-BF11-1AF14F92DB47}">
      <dsp:nvSpPr>
        <dsp:cNvPr id="0" name=""/>
        <dsp:cNvSpPr/>
      </dsp:nvSpPr>
      <dsp:spPr>
        <a:xfrm>
          <a:off x="190019" y="67530"/>
          <a:ext cx="7023790" cy="678339"/>
        </a:xfrm>
        <a:prstGeom prst="round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just" defTabSz="1289050">
            <a:lnSpc>
              <a:spcPct val="90000"/>
            </a:lnSpc>
            <a:spcBef>
              <a:spcPct val="0"/>
            </a:spcBef>
            <a:spcAft>
              <a:spcPct val="35000"/>
            </a:spcAft>
          </a:pPr>
          <a:r>
            <a:rPr lang="es-EC" sz="2900" b="1" kern="1200" dirty="0"/>
            <a:t>QUIENES SOMOS </a:t>
          </a:r>
          <a:endParaRPr lang="es-EC" sz="2900" kern="1200" dirty="0"/>
        </a:p>
      </dsp:txBody>
      <dsp:txXfrm>
        <a:off x="223133" y="100644"/>
        <a:ext cx="6957562" cy="612111"/>
      </dsp:txXfrm>
    </dsp:sp>
    <dsp:sp modelId="{4E98693D-C155-4933-B324-BDDF3073A5F6}">
      <dsp:nvSpPr>
        <dsp:cNvPr id="0" name=""/>
        <dsp:cNvSpPr/>
      </dsp:nvSpPr>
      <dsp:spPr>
        <a:xfrm>
          <a:off x="0" y="745869"/>
          <a:ext cx="7403829" cy="4303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072" tIns="36830" rIns="206248" bIns="36830" numCol="1" spcCol="1270" anchor="t" anchorCtr="0">
          <a:noAutofit/>
        </a:bodyPr>
        <a:lstStyle/>
        <a:p>
          <a:pPr marL="228600" lvl="1" indent="-228600" algn="just" defTabSz="1022350">
            <a:lnSpc>
              <a:spcPct val="90000"/>
            </a:lnSpc>
            <a:spcBef>
              <a:spcPct val="0"/>
            </a:spcBef>
            <a:spcAft>
              <a:spcPct val="20000"/>
            </a:spcAft>
            <a:buChar char="••"/>
          </a:pPr>
          <a:endParaRPr lang="es-EC" sz="2300" kern="1200" dirty="0"/>
        </a:p>
        <a:p>
          <a:pPr marL="228600" lvl="1" indent="-228600" algn="just" defTabSz="1022350">
            <a:lnSpc>
              <a:spcPct val="90000"/>
            </a:lnSpc>
            <a:spcBef>
              <a:spcPct val="0"/>
            </a:spcBef>
            <a:spcAft>
              <a:spcPct val="20000"/>
            </a:spcAft>
            <a:buChar char="••"/>
          </a:pPr>
          <a:r>
            <a:rPr lang="es-EC" sz="2300" kern="1200" dirty="0"/>
            <a:t>El Consejo </a:t>
          </a:r>
          <a:r>
            <a:rPr lang="es-EC" sz="2300" kern="1200" dirty="0" smtClean="0"/>
            <a:t>Cantonal para la </a:t>
          </a:r>
          <a:r>
            <a:rPr lang="es-EC" sz="2300" kern="1200" dirty="0"/>
            <a:t>Protección Integral de Derechos </a:t>
          </a:r>
          <a:r>
            <a:rPr lang="es-EC" sz="2300" kern="1200" dirty="0" smtClean="0"/>
            <a:t>de </a:t>
          </a:r>
          <a:r>
            <a:rPr lang="es-EC" sz="2300" kern="1200" dirty="0"/>
            <a:t>Echeandia, es un organismo colegiado a nivel cantonal está constituido paritariamente por Representantes del Estado y la Sociedad Civil, su función es garantizar el pleno ejercicio de los derechos de los  grupos de atención prioritaria en el marco de los 5 enfoques: Igualdad Intergeneracional, Genero, Discapacidad, Pueblos y Nacionalidades,  y Movilidad Humana.</a:t>
          </a:r>
        </a:p>
      </dsp:txBody>
      <dsp:txXfrm>
        <a:off x="0" y="745869"/>
        <a:ext cx="7403829" cy="43035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A584A-C73B-44AC-8D94-BFF54E531087}" type="datetimeFigureOut">
              <a:rPr lang="es-EC" smtClean="0"/>
              <a:t>27/5/2026</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C08EB3-3566-4427-830F-A0A45BFA5D4C}" type="slidenum">
              <a:rPr lang="es-EC" smtClean="0"/>
              <a:t>‹Nº›</a:t>
            </a:fld>
            <a:endParaRPr lang="es-EC"/>
          </a:p>
        </p:txBody>
      </p:sp>
    </p:spTree>
    <p:extLst>
      <p:ext uri="{BB962C8B-B14F-4D97-AF65-F5344CB8AC3E}">
        <p14:creationId xmlns:p14="http://schemas.microsoft.com/office/powerpoint/2010/main" val="2158702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5/27/2026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761067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CBC1C18-307B-4F68-A007-B5B542270E8D}" type="datetimeFigureOut">
              <a:rPr lang="en-US" smtClean="0"/>
              <a:t>5/27/2026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9104093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CBC1C18-307B-4F68-A007-B5B542270E8D}" type="datetimeFigureOut">
              <a:rPr lang="en-US" smtClean="0"/>
              <a:t>5/27/2026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6695407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CBC1C18-307B-4F68-A007-B5B542270E8D}" type="datetimeFigureOut">
              <a:rPr lang="en-US" smtClean="0"/>
              <a:t>5/27/2026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6252422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CBC1C18-307B-4F68-A007-B5B542270E8D}" type="datetimeFigureOut">
              <a:rPr lang="en-US" smtClean="0"/>
              <a:t>5/27/2026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0303837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CBC1C18-307B-4F68-A007-B5B542270E8D}" type="datetimeFigureOut">
              <a:rPr lang="en-US" smtClean="0"/>
              <a:t>5/27/2026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94923016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5/27/2026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606622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5/27/2026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118723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5/27/2026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023955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E5059C3-6A89-4494-99FF-5A4D6FFD50EB}" type="datetimeFigureOut">
              <a:rPr lang="en-US" smtClean="0"/>
              <a:t>5/27/2026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6116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5/27/2026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031215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CBC1C18-307B-4F68-A007-B5B542270E8D}" type="datetimeFigureOut">
              <a:rPr lang="en-US" smtClean="0"/>
              <a:t>5/27/2026</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45862881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5/27/2026</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445634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5/27/2026</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55759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7D525BB-DA17-4BA0-B3C8-3AC3ABC827E6}" type="datetimeFigureOut">
              <a:rPr lang="en-US" smtClean="0"/>
              <a:t>5/27/2026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541628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
        <p:nvSpPr>
          <p:cNvPr id="5" name="Date Placeholder 4"/>
          <p:cNvSpPr>
            <a:spLocks noGrp="1"/>
          </p:cNvSpPr>
          <p:nvPr>
            <p:ph type="dt" sz="half" idx="10"/>
          </p:nvPr>
        </p:nvSpPr>
        <p:spPr/>
        <p:txBody>
          <a:bodyPr/>
          <a:lstStyle/>
          <a:p>
            <a:fld id="{B16C4C9A-3960-41CF-A4E9-2A8FB932454B}" type="datetimeFigureOut">
              <a:rPr lang="en-US" smtClean="0"/>
              <a:t>5/27/2026</a:t>
            </a:fld>
            <a:endParaRPr lang="en-US" dirty="0"/>
          </a:p>
        </p:txBody>
      </p:sp>
    </p:spTree>
    <p:extLst>
      <p:ext uri="{BB962C8B-B14F-4D97-AF65-F5344CB8AC3E}">
        <p14:creationId xmlns:p14="http://schemas.microsoft.com/office/powerpoint/2010/main" val="949974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CBC1C18-307B-4F68-A007-B5B542270E8D}" type="datetimeFigureOut">
              <a:rPr lang="en-US" smtClean="0"/>
              <a:t>5/27/2026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460666706"/>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 id="2147484248" r:id="rId13"/>
    <p:sldLayoutId id="2147484249" r:id="rId14"/>
    <p:sldLayoutId id="2147484250" r:id="rId15"/>
    <p:sldLayoutId id="2147484251"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f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FDAA2A0F-20C8-3AED-3D9D-1936DC57B8A4}"/>
              </a:ext>
            </a:extLst>
          </p:cNvPr>
          <p:cNvSpPr txBox="1"/>
          <p:nvPr/>
        </p:nvSpPr>
        <p:spPr>
          <a:xfrm>
            <a:off x="2307075" y="3623554"/>
            <a:ext cx="7577847" cy="1200329"/>
          </a:xfrm>
          <a:prstGeom prst="rect">
            <a:avLst/>
          </a:prstGeom>
          <a:noFill/>
        </p:spPr>
        <p:txBody>
          <a:bodyPr wrap="square">
            <a:spAutoFit/>
          </a:bodyPr>
          <a:lstStyle/>
          <a:p>
            <a:pPr algn="ctr"/>
            <a:r>
              <a:rPr lang="es-MX" sz="2400" b="1" dirty="0">
                <a:latin typeface="Microsoft JhengHei" panose="020B0604030504040204" pitchFamily="34" charset="-120"/>
                <a:ea typeface="Microsoft JhengHei" panose="020B0604030504040204" pitchFamily="34" charset="-120"/>
              </a:rPr>
              <a:t>INFORME DE RENDICION DE CUENTAS DEL CONSEJO CANTONAL </a:t>
            </a:r>
            <a:r>
              <a:rPr lang="es-MX" sz="2400" b="1" dirty="0" smtClean="0">
                <a:latin typeface="Microsoft JhengHei" panose="020B0604030504040204" pitchFamily="34" charset="-120"/>
                <a:ea typeface="Microsoft JhengHei" panose="020B0604030504040204" pitchFamily="34" charset="-120"/>
              </a:rPr>
              <a:t>PARA LA </a:t>
            </a:r>
            <a:r>
              <a:rPr lang="es-MX" sz="2400" b="1" dirty="0">
                <a:latin typeface="Microsoft JhengHei" panose="020B0604030504040204" pitchFamily="34" charset="-120"/>
                <a:ea typeface="Microsoft JhengHei" panose="020B0604030504040204" pitchFamily="34" charset="-120"/>
              </a:rPr>
              <a:t>PROTECCION INTEGRAL DE DERECHOS </a:t>
            </a:r>
            <a:r>
              <a:rPr lang="es-MX" sz="2400" b="1" dirty="0" smtClean="0">
                <a:latin typeface="Microsoft JhengHei" panose="020B0604030504040204" pitchFamily="34" charset="-120"/>
                <a:ea typeface="Microsoft JhengHei" panose="020B0604030504040204" pitchFamily="34" charset="-120"/>
              </a:rPr>
              <a:t>DE ECHEANDIA </a:t>
            </a:r>
            <a:endParaRPr lang="es-EC" sz="2400" b="1" dirty="0">
              <a:latin typeface="Microsoft JhengHei" panose="020B0604030504040204" pitchFamily="34" charset="-120"/>
              <a:ea typeface="Microsoft JhengHei" panose="020B0604030504040204" pitchFamily="34" charset="-120"/>
            </a:endParaRPr>
          </a:p>
        </p:txBody>
      </p:sp>
      <p:pic>
        <p:nvPicPr>
          <p:cNvPr id="6" name="Imagen 5">
            <a:extLst>
              <a:ext uri="{FF2B5EF4-FFF2-40B4-BE49-F238E27FC236}">
                <a16:creationId xmlns:a16="http://schemas.microsoft.com/office/drawing/2014/main" xmlns="" id="{DE95EFAD-C450-AEFA-A47A-12B8895A715D}"/>
              </a:ext>
            </a:extLst>
          </p:cNvPr>
          <p:cNvPicPr>
            <a:picLocks noChangeAspect="1"/>
          </p:cNvPicPr>
          <p:nvPr/>
        </p:nvPicPr>
        <p:blipFill rotWithShape="1">
          <a:blip r:embed="rId2"/>
          <a:srcRect l="2551" t="3390" r="2792" b="2972"/>
          <a:stretch/>
        </p:blipFill>
        <p:spPr>
          <a:xfrm>
            <a:off x="4540825" y="369651"/>
            <a:ext cx="3110348" cy="2864796"/>
          </a:xfrm>
          <a:prstGeom prst="rect">
            <a:avLst/>
          </a:prstGeom>
        </p:spPr>
      </p:pic>
      <p:sp>
        <p:nvSpPr>
          <p:cNvPr id="8" name="CuadroTexto 7">
            <a:extLst>
              <a:ext uri="{FF2B5EF4-FFF2-40B4-BE49-F238E27FC236}">
                <a16:creationId xmlns:a16="http://schemas.microsoft.com/office/drawing/2014/main" xmlns="" id="{CA26D8CF-1AC1-02E9-25C5-D4FBCE18E875}"/>
              </a:ext>
            </a:extLst>
          </p:cNvPr>
          <p:cNvSpPr txBox="1"/>
          <p:nvPr/>
        </p:nvSpPr>
        <p:spPr>
          <a:xfrm>
            <a:off x="3048810" y="5448765"/>
            <a:ext cx="6094378" cy="523220"/>
          </a:xfrm>
          <a:prstGeom prst="rect">
            <a:avLst/>
          </a:prstGeom>
          <a:noFill/>
        </p:spPr>
        <p:txBody>
          <a:bodyPr wrap="square">
            <a:spAutoFit/>
          </a:bodyPr>
          <a:lstStyle/>
          <a:p>
            <a:pPr algn="ctr"/>
            <a:r>
              <a:rPr lang="es-ES" sz="2800" b="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PERIODO FISCAL AÑO 2025</a:t>
            </a:r>
            <a:endParaRPr lang="es-EC" sz="2800" b="1" dirty="0">
              <a:solidFill>
                <a:schemeClr val="accent2">
                  <a:lumMod val="75000"/>
                </a:schemeClr>
              </a:solidFill>
            </a:endParaRPr>
          </a:p>
        </p:txBody>
      </p:sp>
    </p:spTree>
    <p:extLst>
      <p:ext uri="{BB962C8B-B14F-4D97-AF65-F5344CB8AC3E}">
        <p14:creationId xmlns:p14="http://schemas.microsoft.com/office/powerpoint/2010/main" val="1430716948"/>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lobo: flecha derecha 11">
            <a:extLst>
              <a:ext uri="{FF2B5EF4-FFF2-40B4-BE49-F238E27FC236}">
                <a16:creationId xmlns:a16="http://schemas.microsoft.com/office/drawing/2014/main" xmlns="" id="{70AE513C-B704-DC9A-9DDC-C7B34D308FB8}"/>
              </a:ext>
            </a:extLst>
          </p:cNvPr>
          <p:cNvSpPr/>
          <p:nvPr/>
        </p:nvSpPr>
        <p:spPr>
          <a:xfrm>
            <a:off x="496110" y="1287577"/>
            <a:ext cx="3085289" cy="5346808"/>
          </a:xfrm>
          <a:prstGeom prst="rightArrowCallout">
            <a:avLst>
              <a:gd name="adj1" fmla="val 14561"/>
              <a:gd name="adj2" fmla="val 24451"/>
              <a:gd name="adj3" fmla="val 7967"/>
              <a:gd name="adj4" fmla="val 88603"/>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endParaRPr lang="es-MX" dirty="0"/>
          </a:p>
          <a:p>
            <a:pPr marL="285750" indent="-285750" algn="just">
              <a:lnSpc>
                <a:spcPct val="107000"/>
              </a:lnSpc>
              <a:spcAft>
                <a:spcPts val="800"/>
              </a:spcAft>
              <a:buFont typeface="Wingdings" panose="05000000000000000000" pitchFamily="2" charset="2"/>
              <a:buChar char="ü"/>
            </a:pPr>
            <a:r>
              <a:rPr lang="es-ES" sz="2100" dirty="0">
                <a:effectLst/>
                <a:latin typeface="Calibri" panose="020F0502020204030204" pitchFamily="34" charset="0"/>
                <a:ea typeface="Calibri" panose="020F0502020204030204" pitchFamily="34" charset="0"/>
                <a:cs typeface="Calibri" panose="020F0502020204030204" pitchFamily="34" charset="0"/>
              </a:rPr>
              <a:t>El CCPID-E, en cumplimiento de sus atribuciones y competencias establecidas en el COOTAD, informó a la ciudadanía sobre la exoneración de impuestos para las personas adultas mayores, conforme a lo dispuesto en la Ley Orgánica de las Personas Adultas Mayores</a:t>
            </a:r>
            <a:endParaRPr lang="es-EC" sz="2100" dirty="0"/>
          </a:p>
        </p:txBody>
      </p:sp>
      <p:sp>
        <p:nvSpPr>
          <p:cNvPr id="5" name="CuadroTexto 4">
            <a:extLst>
              <a:ext uri="{FF2B5EF4-FFF2-40B4-BE49-F238E27FC236}">
                <a16:creationId xmlns:a16="http://schemas.microsoft.com/office/drawing/2014/main" xmlns="" id="{BC2043BC-B1D1-8E30-A8BD-C672F9F01803}"/>
              </a:ext>
            </a:extLst>
          </p:cNvPr>
          <p:cNvSpPr txBox="1"/>
          <p:nvPr/>
        </p:nvSpPr>
        <p:spPr>
          <a:xfrm>
            <a:off x="496110" y="788101"/>
            <a:ext cx="3258767" cy="369332"/>
          </a:xfrm>
          <a:prstGeom prst="rect">
            <a:avLst/>
          </a:prstGeom>
          <a:noFill/>
          <a:ln>
            <a:solidFill>
              <a:schemeClr val="accent1"/>
            </a:solidFill>
          </a:ln>
        </p:spPr>
        <p:txBody>
          <a:bodyPr wrap="square">
            <a:spAutoFit/>
          </a:bodyPr>
          <a:lstStyle/>
          <a:p>
            <a:r>
              <a:rPr lang="es-MX" sz="1800" b="1" dirty="0">
                <a:solidFill>
                  <a:schemeClr val="tx1"/>
                </a:solidFill>
              </a:rPr>
              <a:t>Fecha: Enero / 2025</a:t>
            </a:r>
            <a:endParaRPr lang="es-EC" sz="1800" b="1" dirty="0">
              <a:solidFill>
                <a:schemeClr val="tx1"/>
              </a:solidFill>
            </a:endParaRPr>
          </a:p>
        </p:txBody>
      </p:sp>
      <p:pic>
        <p:nvPicPr>
          <p:cNvPr id="2" name="Imagen 1">
            <a:extLst>
              <a:ext uri="{FF2B5EF4-FFF2-40B4-BE49-F238E27FC236}">
                <a16:creationId xmlns:a16="http://schemas.microsoft.com/office/drawing/2014/main" xmlns="" id="{4E84566B-0C5F-866C-953B-0F4E852DE3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4931" y="788101"/>
            <a:ext cx="5820093" cy="5875687"/>
          </a:xfrm>
          <a:prstGeom prst="rect">
            <a:avLst/>
          </a:prstGeom>
          <a:noFill/>
          <a:ln>
            <a:noFill/>
          </a:ln>
        </p:spPr>
      </p:pic>
    </p:spTree>
    <p:extLst>
      <p:ext uri="{BB962C8B-B14F-4D97-AF65-F5344CB8AC3E}">
        <p14:creationId xmlns:p14="http://schemas.microsoft.com/office/powerpoint/2010/main" val="3509350844"/>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lobo: flecha derecha 11">
            <a:extLst>
              <a:ext uri="{FF2B5EF4-FFF2-40B4-BE49-F238E27FC236}">
                <a16:creationId xmlns:a16="http://schemas.microsoft.com/office/drawing/2014/main" xmlns="" id="{70AE513C-B704-DC9A-9DDC-C7B34D308FB8}"/>
              </a:ext>
            </a:extLst>
          </p:cNvPr>
          <p:cNvSpPr/>
          <p:nvPr/>
        </p:nvSpPr>
        <p:spPr>
          <a:xfrm>
            <a:off x="476655" y="1483234"/>
            <a:ext cx="2914245" cy="4542027"/>
          </a:xfrm>
          <a:prstGeom prst="rightArrowCallout">
            <a:avLst>
              <a:gd name="adj1" fmla="val 14561"/>
              <a:gd name="adj2" fmla="val 24451"/>
              <a:gd name="adj3" fmla="val 7967"/>
              <a:gd name="adj4" fmla="val 88603"/>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lnSpc>
                <a:spcPct val="107000"/>
              </a:lnSpc>
              <a:spcAft>
                <a:spcPts val="800"/>
              </a:spcAft>
              <a:buFont typeface="Wingdings" panose="05000000000000000000" pitchFamily="2" charset="2"/>
              <a:buChar char="ü"/>
            </a:pPr>
            <a:r>
              <a:rPr lang="es-ES" sz="2100" dirty="0">
                <a:solidFill>
                  <a:srgbClr val="171717"/>
                </a:solidFill>
                <a:latin typeface="Calibri" panose="020F0502020204030204" pitchFamily="34" charset="0"/>
                <a:ea typeface="Calibri" panose="020F0502020204030204" pitchFamily="34" charset="0"/>
                <a:cs typeface="Calibri" panose="020F0502020204030204" pitchFamily="34" charset="0"/>
              </a:rPr>
              <a:t>El CCPID-E mediante la Articulación Interinstitucional con el Ministerio de Salud y entre otras Instituciones del Cantón, se conformo la mesa intersectorial parroquial de Echeandía.</a:t>
            </a:r>
            <a:endParaRPr lang="es-EC" sz="2100" dirty="0"/>
          </a:p>
        </p:txBody>
      </p:sp>
      <p:sp>
        <p:nvSpPr>
          <p:cNvPr id="2" name="Rectángulo 1">
            <a:extLst>
              <a:ext uri="{FF2B5EF4-FFF2-40B4-BE49-F238E27FC236}">
                <a16:creationId xmlns:a16="http://schemas.microsoft.com/office/drawing/2014/main" xmlns="" id="{01EAD21F-A02D-FACA-9CA9-1A58F6826246}"/>
              </a:ext>
            </a:extLst>
          </p:cNvPr>
          <p:cNvSpPr/>
          <p:nvPr/>
        </p:nvSpPr>
        <p:spPr>
          <a:xfrm>
            <a:off x="476655" y="953311"/>
            <a:ext cx="3414409"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Febrero/2025</a:t>
            </a:r>
            <a:endParaRPr lang="es-EC" sz="2000" b="1" dirty="0">
              <a:solidFill>
                <a:schemeClr val="tx1"/>
              </a:solidFill>
            </a:endParaRPr>
          </a:p>
        </p:txBody>
      </p:sp>
      <p:pic>
        <p:nvPicPr>
          <p:cNvPr id="4" name="Imagen 3">
            <a:extLst>
              <a:ext uri="{FF2B5EF4-FFF2-40B4-BE49-F238E27FC236}">
                <a16:creationId xmlns:a16="http://schemas.microsoft.com/office/drawing/2014/main" xmlns="" id="{8CE4623F-BC37-3EB6-A4F9-79E5A0A3CE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4725" y="1483234"/>
            <a:ext cx="6433773" cy="4542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12946021"/>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EDF44E42-D42E-6E81-C303-D5A63841AD2F}"/>
              </a:ext>
            </a:extLst>
          </p:cNvPr>
          <p:cNvSpPr/>
          <p:nvPr/>
        </p:nvSpPr>
        <p:spPr>
          <a:xfrm>
            <a:off x="476655" y="441764"/>
            <a:ext cx="3414409"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Febrero/2025</a:t>
            </a:r>
            <a:endParaRPr lang="es-EC" sz="2000" b="1" dirty="0">
              <a:solidFill>
                <a:schemeClr val="tx1"/>
              </a:solidFill>
            </a:endParaRPr>
          </a:p>
        </p:txBody>
      </p:sp>
      <p:sp>
        <p:nvSpPr>
          <p:cNvPr id="4" name="Globo: flecha derecha 3">
            <a:extLst>
              <a:ext uri="{FF2B5EF4-FFF2-40B4-BE49-F238E27FC236}">
                <a16:creationId xmlns:a16="http://schemas.microsoft.com/office/drawing/2014/main" xmlns="" id="{68383C67-7DBD-D14C-B5C8-96D3787FDE6F}"/>
              </a:ext>
            </a:extLst>
          </p:cNvPr>
          <p:cNvSpPr/>
          <p:nvPr/>
        </p:nvSpPr>
        <p:spPr>
          <a:xfrm>
            <a:off x="476656" y="953311"/>
            <a:ext cx="2618970" cy="5462925"/>
          </a:xfrm>
          <a:prstGeom prst="rightArrowCallout">
            <a:avLst>
              <a:gd name="adj1" fmla="val 14062"/>
              <a:gd name="adj2" fmla="val 19213"/>
              <a:gd name="adj3" fmla="val 9463"/>
              <a:gd name="adj4" fmla="val 88603"/>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lnSpc>
                <a:spcPct val="107000"/>
              </a:lnSpc>
              <a:spcAft>
                <a:spcPts val="800"/>
              </a:spcAft>
              <a:buFont typeface="Wingdings" panose="05000000000000000000" pitchFamily="2" charset="2"/>
              <a:buChar char="ü"/>
            </a:pPr>
            <a:r>
              <a:rPr lang="es-ES" sz="1900" dirty="0">
                <a:effectLst/>
                <a:latin typeface="Calibri" panose="020F0502020204030204" pitchFamily="34" charset="0"/>
                <a:ea typeface="Calibri" panose="020F0502020204030204" pitchFamily="34" charset="0"/>
                <a:cs typeface="Calibri" panose="020F0502020204030204" pitchFamily="34" charset="0"/>
              </a:rPr>
              <a:t>El CCPID-E en conjunto con el Ministerio de la Mujer y Derechos Humanos, GADMCE, Fiscalía, Jefatura Política, Ministerio de Educación, Junta Cantonal, IPASB y entre otras instituciones mas, realizamos el taller denominado “Autocuidado y Rutas de Atención” </a:t>
            </a:r>
            <a:endParaRPr lang="es-EC" sz="1900" dirty="0"/>
          </a:p>
        </p:txBody>
      </p:sp>
      <p:pic>
        <p:nvPicPr>
          <p:cNvPr id="2" name="Imagen 1">
            <a:extLst>
              <a:ext uri="{FF2B5EF4-FFF2-40B4-BE49-F238E27FC236}">
                <a16:creationId xmlns:a16="http://schemas.microsoft.com/office/drawing/2014/main" xmlns="" id="{EDD0B491-47D8-6288-9EF6-9093B67ED77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0875" y="441763"/>
            <a:ext cx="6656792" cy="5970829"/>
          </a:xfrm>
          <a:prstGeom prst="rect">
            <a:avLst/>
          </a:prstGeom>
          <a:noFill/>
          <a:ln>
            <a:noFill/>
          </a:ln>
        </p:spPr>
      </p:pic>
    </p:spTree>
    <p:extLst>
      <p:ext uri="{BB962C8B-B14F-4D97-AF65-F5344CB8AC3E}">
        <p14:creationId xmlns:p14="http://schemas.microsoft.com/office/powerpoint/2010/main" val="3782929295"/>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EDF44E42-D42E-6E81-C303-D5A63841AD2F}"/>
              </a:ext>
            </a:extLst>
          </p:cNvPr>
          <p:cNvSpPr/>
          <p:nvPr/>
        </p:nvSpPr>
        <p:spPr>
          <a:xfrm>
            <a:off x="476656" y="617442"/>
            <a:ext cx="3076170"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Marzo/2025</a:t>
            </a:r>
            <a:endParaRPr lang="es-EC" sz="2000" b="1" dirty="0">
              <a:solidFill>
                <a:schemeClr val="tx1"/>
              </a:solidFill>
            </a:endParaRPr>
          </a:p>
        </p:txBody>
      </p:sp>
      <p:sp>
        <p:nvSpPr>
          <p:cNvPr id="4" name="Globo: flecha derecha 3">
            <a:extLst>
              <a:ext uri="{FF2B5EF4-FFF2-40B4-BE49-F238E27FC236}">
                <a16:creationId xmlns:a16="http://schemas.microsoft.com/office/drawing/2014/main" xmlns="" id="{68383C67-7DBD-D14C-B5C8-96D3787FDE6F}"/>
              </a:ext>
            </a:extLst>
          </p:cNvPr>
          <p:cNvSpPr/>
          <p:nvPr/>
        </p:nvSpPr>
        <p:spPr>
          <a:xfrm>
            <a:off x="476655" y="1214231"/>
            <a:ext cx="3414409" cy="5396119"/>
          </a:xfrm>
          <a:prstGeom prst="rightArrowCallout">
            <a:avLst>
              <a:gd name="adj1" fmla="val 14561"/>
              <a:gd name="adj2" fmla="val 24451"/>
              <a:gd name="adj3" fmla="val 7967"/>
              <a:gd name="adj4" fmla="val 88603"/>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lnSpc>
                <a:spcPct val="107000"/>
              </a:lnSpc>
              <a:spcAft>
                <a:spcPts val="800"/>
              </a:spcAft>
              <a:buFont typeface="Wingdings" panose="05000000000000000000" pitchFamily="2" charset="2"/>
              <a:buChar char="ü"/>
            </a:pPr>
            <a:r>
              <a:rPr lang="es-ES" sz="1900" dirty="0">
                <a:effectLst/>
                <a:latin typeface="Calibri" panose="020F0502020204030204" pitchFamily="34" charset="0"/>
                <a:ea typeface="Calibri" panose="020F0502020204030204" pitchFamily="34" charset="0"/>
                <a:cs typeface="Calibri" panose="020F0502020204030204" pitchFamily="34" charset="0"/>
              </a:rPr>
              <a:t>Como CCPID-E, realizamos el evento por el Día Internacional de la Mujer el 8 de marzo, con el apoyo de varias instituciones que conforman la Red de Protección de Derechos de Echeandía. Durante esta actividad se reconoció el trabajo y liderazgo de mujeres activas del cantón, reafirmando además nuestro compromiso con la igualdad y los derechos de las mujeres.</a:t>
            </a:r>
            <a:endParaRPr lang="es-EC" sz="1900" dirty="0"/>
          </a:p>
        </p:txBody>
      </p:sp>
      <p:pic>
        <p:nvPicPr>
          <p:cNvPr id="5" name="Imagen 4">
            <a:extLst>
              <a:ext uri="{FF2B5EF4-FFF2-40B4-BE49-F238E27FC236}">
                <a16:creationId xmlns:a16="http://schemas.microsoft.com/office/drawing/2014/main" xmlns="" id="{4B82EB06-7567-6703-4A3D-862A30DA094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1064" y="617442"/>
            <a:ext cx="7572964" cy="5916708"/>
          </a:xfrm>
          <a:prstGeom prst="rect">
            <a:avLst/>
          </a:prstGeom>
          <a:noFill/>
          <a:ln>
            <a:noFill/>
          </a:ln>
        </p:spPr>
      </p:pic>
    </p:spTree>
    <p:extLst>
      <p:ext uri="{BB962C8B-B14F-4D97-AF65-F5344CB8AC3E}">
        <p14:creationId xmlns:p14="http://schemas.microsoft.com/office/powerpoint/2010/main" val="3454720900"/>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EDF44E42-D42E-6E81-C303-D5A63841AD2F}"/>
              </a:ext>
            </a:extLst>
          </p:cNvPr>
          <p:cNvSpPr/>
          <p:nvPr/>
        </p:nvSpPr>
        <p:spPr>
          <a:xfrm>
            <a:off x="476655" y="267511"/>
            <a:ext cx="2971395"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Marzo/2025</a:t>
            </a:r>
            <a:endParaRPr lang="es-EC" sz="2000" b="1" dirty="0">
              <a:solidFill>
                <a:schemeClr val="tx1"/>
              </a:solidFill>
            </a:endParaRPr>
          </a:p>
        </p:txBody>
      </p:sp>
      <p:sp>
        <p:nvSpPr>
          <p:cNvPr id="4" name="Globo: flecha derecha 3">
            <a:extLst>
              <a:ext uri="{FF2B5EF4-FFF2-40B4-BE49-F238E27FC236}">
                <a16:creationId xmlns:a16="http://schemas.microsoft.com/office/drawing/2014/main" xmlns="" id="{68383C67-7DBD-D14C-B5C8-96D3787FDE6F}"/>
              </a:ext>
            </a:extLst>
          </p:cNvPr>
          <p:cNvSpPr/>
          <p:nvPr/>
        </p:nvSpPr>
        <p:spPr>
          <a:xfrm>
            <a:off x="476655" y="742951"/>
            <a:ext cx="2971395" cy="5286374"/>
          </a:xfrm>
          <a:prstGeom prst="rightArrowCallout">
            <a:avLst>
              <a:gd name="adj1" fmla="val 14561"/>
              <a:gd name="adj2" fmla="val 24451"/>
              <a:gd name="adj3" fmla="val 7967"/>
              <a:gd name="adj4" fmla="val 88603"/>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lnSpc>
                <a:spcPct val="107000"/>
              </a:lnSpc>
              <a:spcAft>
                <a:spcPts val="800"/>
              </a:spcAft>
              <a:buFont typeface="Wingdings" panose="05000000000000000000" pitchFamily="2" charset="2"/>
              <a:buChar char="ü"/>
            </a:pPr>
            <a:r>
              <a:rPr lang="es-ES" dirty="0">
                <a:effectLst/>
                <a:latin typeface="Calibri" panose="020F0502020204030204" pitchFamily="34" charset="0"/>
                <a:ea typeface="Calibri" panose="020F0502020204030204" pitchFamily="34" charset="0"/>
                <a:cs typeface="Calibri" panose="020F0502020204030204" pitchFamily="34" charset="0"/>
              </a:rPr>
              <a:t>El Consejo Cantonal para la Protección Integral de Derechos de Echeandía en coordinación con el GADMCE, Fundación Maquita , Ministerio de Salud, Choco </a:t>
            </a:r>
            <a:r>
              <a:rPr lang="es-ES" dirty="0" err="1">
                <a:effectLst/>
                <a:latin typeface="Calibri" panose="020F0502020204030204" pitchFamily="34" charset="0"/>
                <a:ea typeface="Calibri" panose="020F0502020204030204" pitchFamily="34" charset="0"/>
                <a:cs typeface="Calibri" panose="020F0502020204030204" pitchFamily="34" charset="0"/>
              </a:rPr>
              <a:t>Warmi</a:t>
            </a:r>
            <a:r>
              <a:rPr lang="es-ES" dirty="0">
                <a:effectLst/>
                <a:latin typeface="Calibri" panose="020F0502020204030204" pitchFamily="34" charset="0"/>
                <a:ea typeface="Calibri" panose="020F0502020204030204" pitchFamily="34" charset="0"/>
                <a:cs typeface="Calibri" panose="020F0502020204030204" pitchFamily="34" charset="0"/>
              </a:rPr>
              <a:t>, Junta Cantonal, realizamos la Feria de Alimentos Saludables con la Gastronomía Local de mujeres emprendedoras de nuestro Cantón Echeandía </a:t>
            </a:r>
            <a:endParaRPr lang="es-EC" dirty="0"/>
          </a:p>
        </p:txBody>
      </p:sp>
      <p:pic>
        <p:nvPicPr>
          <p:cNvPr id="2" name="Imagen 1">
            <a:extLst>
              <a:ext uri="{FF2B5EF4-FFF2-40B4-BE49-F238E27FC236}">
                <a16:creationId xmlns:a16="http://schemas.microsoft.com/office/drawing/2014/main" xmlns="" id="{81BB4723-51FB-12A4-1994-73F99BDC290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3300" y="613777"/>
            <a:ext cx="6729413" cy="5670704"/>
          </a:xfrm>
          <a:prstGeom prst="rect">
            <a:avLst/>
          </a:prstGeom>
          <a:noFill/>
          <a:ln>
            <a:noFill/>
          </a:ln>
        </p:spPr>
      </p:pic>
    </p:spTree>
    <p:extLst>
      <p:ext uri="{BB962C8B-B14F-4D97-AF65-F5344CB8AC3E}">
        <p14:creationId xmlns:p14="http://schemas.microsoft.com/office/powerpoint/2010/main" val="612652379"/>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xmlns="" id="{05B3229E-B330-C06A-74B8-8D82226EE66C}"/>
              </a:ext>
            </a:extLst>
          </p:cNvPr>
          <p:cNvSpPr/>
          <p:nvPr/>
        </p:nvSpPr>
        <p:spPr>
          <a:xfrm>
            <a:off x="571499" y="1143000"/>
            <a:ext cx="3724275" cy="500062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buFont typeface="Wingdings" panose="05000000000000000000" pitchFamily="2" charset="2"/>
              <a:buChar char="ü"/>
            </a:pPr>
            <a:endParaRPr lang="es-MX" sz="24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r>
              <a:rPr lang="es-ES" sz="2200" dirty="0">
                <a:effectLst/>
                <a:latin typeface="Calibri" panose="020F0502020204030204" pitchFamily="34" charset="0"/>
                <a:ea typeface="Calibri" panose="020F0502020204030204" pitchFamily="34" charset="0"/>
                <a:cs typeface="Calibri" panose="020F0502020204030204" pitchFamily="34" charset="0"/>
              </a:rPr>
              <a:t>En cumplimiento de nuestras atribuciones y competencias, el Consejo Cantonal para la Protección Integral de Derechos de Echeandía, en coordinación con el Consejo Nacional para la Igualdad Intergeneracional, realizó un proceso de observancia sobre los servicios de salud que reciben las personas adultas mayores en el IESS.</a:t>
            </a:r>
            <a:endParaRPr lang="es-EC" sz="2200" dirty="0"/>
          </a:p>
          <a:p>
            <a:endParaRPr lang="es-EC" sz="2400" dirty="0"/>
          </a:p>
        </p:txBody>
      </p:sp>
      <p:sp>
        <p:nvSpPr>
          <p:cNvPr id="9" name="Rectángulo 8">
            <a:extLst>
              <a:ext uri="{FF2B5EF4-FFF2-40B4-BE49-F238E27FC236}">
                <a16:creationId xmlns:a16="http://schemas.microsoft.com/office/drawing/2014/main" xmlns="" id="{4A5F0C46-0848-C62A-0A56-34F1E39360FF}"/>
              </a:ext>
            </a:extLst>
          </p:cNvPr>
          <p:cNvSpPr/>
          <p:nvPr/>
        </p:nvSpPr>
        <p:spPr>
          <a:xfrm>
            <a:off x="571499" y="541241"/>
            <a:ext cx="3724275"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abril/2025</a:t>
            </a:r>
            <a:endParaRPr lang="es-EC" sz="2000" b="1" dirty="0">
              <a:solidFill>
                <a:schemeClr val="tx1"/>
              </a:solidFill>
            </a:endParaRPr>
          </a:p>
        </p:txBody>
      </p:sp>
      <p:pic>
        <p:nvPicPr>
          <p:cNvPr id="3" name="Imagen 2">
            <a:extLst>
              <a:ext uri="{FF2B5EF4-FFF2-40B4-BE49-F238E27FC236}">
                <a16:creationId xmlns:a16="http://schemas.microsoft.com/office/drawing/2014/main" xmlns="" id="{D152CB54-BE13-05FF-44E6-6DEFECAE409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0736" y="1143000"/>
            <a:ext cx="5517190" cy="5000626"/>
          </a:xfrm>
          <a:prstGeom prst="rect">
            <a:avLst/>
          </a:prstGeom>
          <a:noFill/>
          <a:ln>
            <a:noFill/>
          </a:ln>
        </p:spPr>
      </p:pic>
    </p:spTree>
    <p:extLst>
      <p:ext uri="{BB962C8B-B14F-4D97-AF65-F5344CB8AC3E}">
        <p14:creationId xmlns:p14="http://schemas.microsoft.com/office/powerpoint/2010/main" val="2920429100"/>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EDF44E42-D42E-6E81-C303-D5A63841AD2F}"/>
              </a:ext>
            </a:extLst>
          </p:cNvPr>
          <p:cNvSpPr/>
          <p:nvPr/>
        </p:nvSpPr>
        <p:spPr>
          <a:xfrm>
            <a:off x="476655" y="607046"/>
            <a:ext cx="3424136"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abril/2025</a:t>
            </a:r>
            <a:endParaRPr lang="es-EC" sz="2000" b="1" dirty="0">
              <a:solidFill>
                <a:schemeClr val="tx1"/>
              </a:solidFill>
            </a:endParaRPr>
          </a:p>
        </p:txBody>
      </p:sp>
      <p:sp>
        <p:nvSpPr>
          <p:cNvPr id="4" name="Globo: flecha derecha 3">
            <a:extLst>
              <a:ext uri="{FF2B5EF4-FFF2-40B4-BE49-F238E27FC236}">
                <a16:creationId xmlns:a16="http://schemas.microsoft.com/office/drawing/2014/main" xmlns="" id="{68383C67-7DBD-D14C-B5C8-96D3787FDE6F}"/>
              </a:ext>
            </a:extLst>
          </p:cNvPr>
          <p:cNvSpPr/>
          <p:nvPr/>
        </p:nvSpPr>
        <p:spPr>
          <a:xfrm>
            <a:off x="476655" y="1098632"/>
            <a:ext cx="3819054" cy="5393386"/>
          </a:xfrm>
          <a:prstGeom prst="rightArrowCallout">
            <a:avLst>
              <a:gd name="adj1" fmla="val 14561"/>
              <a:gd name="adj2" fmla="val 24451"/>
              <a:gd name="adj3" fmla="val 7967"/>
              <a:gd name="adj4" fmla="val 88603"/>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lnSpc>
                <a:spcPct val="107000"/>
              </a:lnSpc>
              <a:spcAft>
                <a:spcPts val="800"/>
              </a:spcAft>
              <a:buFont typeface="Wingdings" panose="05000000000000000000" pitchFamily="2" charset="2"/>
              <a:buChar char="ü"/>
            </a:pPr>
            <a:r>
              <a:rPr lang="es-EC" dirty="0"/>
              <a:t>El CCPID-E en </a:t>
            </a:r>
            <a:r>
              <a:rPr lang="es-EC" dirty="0" err="1"/>
              <a:t>coordinacion</a:t>
            </a:r>
            <a:r>
              <a:rPr lang="es-EC" dirty="0"/>
              <a:t> con el Centro de Salud de </a:t>
            </a:r>
            <a:r>
              <a:rPr lang="es-EC" dirty="0" err="1"/>
              <a:t>Camaron</a:t>
            </a:r>
            <a:r>
              <a:rPr lang="es-EC" dirty="0"/>
              <a:t>, realizamos el taller denominado “ Envejeciendo con amor y cuidado” dirigido a los Señores Adultos Mayores del Recinto </a:t>
            </a:r>
            <a:r>
              <a:rPr lang="es-EC" dirty="0" err="1"/>
              <a:t>Camaron</a:t>
            </a:r>
            <a:r>
              <a:rPr lang="es-EC" dirty="0"/>
              <a:t> </a:t>
            </a:r>
          </a:p>
        </p:txBody>
      </p:sp>
      <p:pic>
        <p:nvPicPr>
          <p:cNvPr id="5" name="Imagen 4">
            <a:extLst>
              <a:ext uri="{FF2B5EF4-FFF2-40B4-BE49-F238E27FC236}">
                <a16:creationId xmlns:a16="http://schemas.microsoft.com/office/drawing/2014/main" xmlns="" id="{BE1330B2-72FC-B593-3D3D-EA3C3DBBBC3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8171" y="953311"/>
            <a:ext cx="5635405" cy="5393386"/>
          </a:xfrm>
          <a:prstGeom prst="rect">
            <a:avLst/>
          </a:prstGeom>
          <a:noFill/>
          <a:ln>
            <a:noFill/>
          </a:ln>
        </p:spPr>
      </p:pic>
    </p:spTree>
    <p:extLst>
      <p:ext uri="{BB962C8B-B14F-4D97-AF65-F5344CB8AC3E}">
        <p14:creationId xmlns:p14="http://schemas.microsoft.com/office/powerpoint/2010/main" val="3626806495"/>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EDF44E42-D42E-6E81-C303-D5A63841AD2F}"/>
              </a:ext>
            </a:extLst>
          </p:cNvPr>
          <p:cNvSpPr/>
          <p:nvPr/>
        </p:nvSpPr>
        <p:spPr>
          <a:xfrm>
            <a:off x="476655" y="607046"/>
            <a:ext cx="2666595"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mayo/2025</a:t>
            </a:r>
            <a:endParaRPr lang="es-EC" sz="2000" b="1" dirty="0">
              <a:solidFill>
                <a:schemeClr val="tx1"/>
              </a:solidFill>
            </a:endParaRPr>
          </a:p>
        </p:txBody>
      </p:sp>
      <p:sp>
        <p:nvSpPr>
          <p:cNvPr id="4" name="Globo: flecha derecha 3">
            <a:extLst>
              <a:ext uri="{FF2B5EF4-FFF2-40B4-BE49-F238E27FC236}">
                <a16:creationId xmlns:a16="http://schemas.microsoft.com/office/drawing/2014/main" xmlns="" id="{68383C67-7DBD-D14C-B5C8-96D3787FDE6F}"/>
              </a:ext>
            </a:extLst>
          </p:cNvPr>
          <p:cNvSpPr/>
          <p:nvPr/>
        </p:nvSpPr>
        <p:spPr>
          <a:xfrm>
            <a:off x="476656" y="1098631"/>
            <a:ext cx="2514194" cy="5491319"/>
          </a:xfrm>
          <a:prstGeom prst="rightArrowCallout">
            <a:avLst>
              <a:gd name="adj1" fmla="val 14561"/>
              <a:gd name="adj2" fmla="val 24451"/>
              <a:gd name="adj3" fmla="val 7967"/>
              <a:gd name="adj4" fmla="val 88603"/>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lnSpc>
                <a:spcPct val="107000"/>
              </a:lnSpc>
              <a:spcAft>
                <a:spcPts val="800"/>
              </a:spcAft>
              <a:buFont typeface="Wingdings" panose="05000000000000000000" pitchFamily="2" charset="2"/>
              <a:buChar char="ü"/>
            </a:pPr>
            <a:r>
              <a:rPr lang="es-ES" dirty="0"/>
              <a:t>El Consejo Cantonal, junto a varias instituciones, celebró el Día de la Madre con nuestras adultas mayores, reconociendo con cariño y respeto a mujeres sabias que han fortalecido nuestras familias y comunidades</a:t>
            </a:r>
            <a:endParaRPr lang="es-EC" dirty="0"/>
          </a:p>
        </p:txBody>
      </p:sp>
      <p:pic>
        <p:nvPicPr>
          <p:cNvPr id="2" name="Imagen 1">
            <a:extLst>
              <a:ext uri="{FF2B5EF4-FFF2-40B4-BE49-F238E27FC236}">
                <a16:creationId xmlns:a16="http://schemas.microsoft.com/office/drawing/2014/main" xmlns="" id="{883A9261-C5AC-2A73-5549-E0806097F2C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4535" y="1098630"/>
            <a:ext cx="6393814" cy="5491319"/>
          </a:xfrm>
          <a:prstGeom prst="rect">
            <a:avLst/>
          </a:prstGeom>
          <a:noFill/>
          <a:ln>
            <a:noFill/>
          </a:ln>
        </p:spPr>
      </p:pic>
    </p:spTree>
    <p:extLst>
      <p:ext uri="{BB962C8B-B14F-4D97-AF65-F5344CB8AC3E}">
        <p14:creationId xmlns:p14="http://schemas.microsoft.com/office/powerpoint/2010/main" val="2507675572"/>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EDF44E42-D42E-6E81-C303-D5A63841AD2F}"/>
              </a:ext>
            </a:extLst>
          </p:cNvPr>
          <p:cNvSpPr/>
          <p:nvPr/>
        </p:nvSpPr>
        <p:spPr>
          <a:xfrm>
            <a:off x="476655" y="607046"/>
            <a:ext cx="2666595"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mayo/2025</a:t>
            </a:r>
            <a:endParaRPr lang="es-EC" sz="2000" b="1" dirty="0">
              <a:solidFill>
                <a:schemeClr val="tx1"/>
              </a:solidFill>
            </a:endParaRPr>
          </a:p>
        </p:txBody>
      </p:sp>
      <p:sp>
        <p:nvSpPr>
          <p:cNvPr id="4" name="Globo: flecha derecha 3">
            <a:extLst>
              <a:ext uri="{FF2B5EF4-FFF2-40B4-BE49-F238E27FC236}">
                <a16:creationId xmlns:a16="http://schemas.microsoft.com/office/drawing/2014/main" xmlns="" id="{68383C67-7DBD-D14C-B5C8-96D3787FDE6F}"/>
              </a:ext>
            </a:extLst>
          </p:cNvPr>
          <p:cNvSpPr/>
          <p:nvPr/>
        </p:nvSpPr>
        <p:spPr>
          <a:xfrm>
            <a:off x="476656" y="1098632"/>
            <a:ext cx="2666594" cy="3559094"/>
          </a:xfrm>
          <a:prstGeom prst="rightArrowCallout">
            <a:avLst>
              <a:gd name="adj1" fmla="val 14561"/>
              <a:gd name="adj2" fmla="val 24451"/>
              <a:gd name="adj3" fmla="val 7967"/>
              <a:gd name="adj4" fmla="val 89317"/>
            </a:avLst>
          </a:prstGeom>
        </p:spPr>
        <p:style>
          <a:lnRef idx="1">
            <a:schemeClr val="accent3"/>
          </a:lnRef>
          <a:fillRef idx="2">
            <a:schemeClr val="accent3"/>
          </a:fillRef>
          <a:effectRef idx="1">
            <a:schemeClr val="accent3"/>
          </a:effectRef>
          <a:fontRef idx="minor">
            <a:schemeClr val="dk1"/>
          </a:fontRef>
        </p:style>
        <p:txBody>
          <a:bodyPr rtlCol="0" anchor="ctr"/>
          <a:lstStyle/>
          <a:p>
            <a:r>
              <a:rPr lang="es-ES" dirty="0"/>
              <a:t>El CCPID-E, </a:t>
            </a:r>
            <a:r>
              <a:rPr lang="es-EC" dirty="0"/>
              <a:t>en coordinación con el GADMCE, Jefatura Política, Ministerio de </a:t>
            </a:r>
            <a:r>
              <a:rPr lang="es-EC" dirty="0" smtClean="0"/>
              <a:t>Salud Publica </a:t>
            </a:r>
            <a:r>
              <a:rPr lang="es-EC" dirty="0"/>
              <a:t>y Junta Cantonal, se logro hacer la reinserción familiar de la señora Ester Meléndez por un presunto caso de abandono familiar.</a:t>
            </a:r>
          </a:p>
        </p:txBody>
      </p:sp>
      <p:pic>
        <p:nvPicPr>
          <p:cNvPr id="5" name="Imagen 4">
            <a:extLst>
              <a:ext uri="{FF2B5EF4-FFF2-40B4-BE49-F238E27FC236}">
                <a16:creationId xmlns:a16="http://schemas.microsoft.com/office/drawing/2014/main" xmlns="" id="{FAB71A46-0F2F-65E5-72B7-757A8735D41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3250" y="1241507"/>
            <a:ext cx="6378898" cy="5052430"/>
          </a:xfrm>
          <a:prstGeom prst="rect">
            <a:avLst/>
          </a:prstGeom>
          <a:noFill/>
          <a:ln>
            <a:noFill/>
          </a:ln>
        </p:spPr>
      </p:pic>
    </p:spTree>
    <p:extLst>
      <p:ext uri="{BB962C8B-B14F-4D97-AF65-F5344CB8AC3E}">
        <p14:creationId xmlns:p14="http://schemas.microsoft.com/office/powerpoint/2010/main" val="2809564097"/>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EDF44E42-D42E-6E81-C303-D5A63841AD2F}"/>
              </a:ext>
            </a:extLst>
          </p:cNvPr>
          <p:cNvSpPr/>
          <p:nvPr/>
        </p:nvSpPr>
        <p:spPr>
          <a:xfrm>
            <a:off x="476655" y="607046"/>
            <a:ext cx="2666595"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junio/2025</a:t>
            </a:r>
            <a:endParaRPr lang="es-EC" sz="2000" b="1" dirty="0">
              <a:solidFill>
                <a:schemeClr val="tx1"/>
              </a:solidFill>
            </a:endParaRPr>
          </a:p>
        </p:txBody>
      </p:sp>
      <p:sp>
        <p:nvSpPr>
          <p:cNvPr id="4" name="Globo: flecha derecha 3">
            <a:extLst>
              <a:ext uri="{FF2B5EF4-FFF2-40B4-BE49-F238E27FC236}">
                <a16:creationId xmlns:a16="http://schemas.microsoft.com/office/drawing/2014/main" xmlns="" id="{68383C67-7DBD-D14C-B5C8-96D3787FDE6F}"/>
              </a:ext>
            </a:extLst>
          </p:cNvPr>
          <p:cNvSpPr/>
          <p:nvPr/>
        </p:nvSpPr>
        <p:spPr>
          <a:xfrm>
            <a:off x="476656" y="1098631"/>
            <a:ext cx="2666594" cy="4873543"/>
          </a:xfrm>
          <a:prstGeom prst="rightArrowCallout">
            <a:avLst>
              <a:gd name="adj1" fmla="val 14561"/>
              <a:gd name="adj2" fmla="val 24451"/>
              <a:gd name="adj3" fmla="val 7967"/>
              <a:gd name="adj4" fmla="val 89317"/>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lnSpc>
                <a:spcPct val="107000"/>
              </a:lnSpc>
              <a:spcAft>
                <a:spcPts val="800"/>
              </a:spcAft>
              <a:buFont typeface="Wingdings" panose="05000000000000000000" pitchFamily="2" charset="2"/>
              <a:buChar char="ü"/>
            </a:pPr>
            <a:r>
              <a:rPr lang="es-ES" dirty="0"/>
              <a:t>El CCPID-E, junto a la Asociación de Adultos Mayores del cantón Echeandía, celebró el Día Internacional del Padre con un emotivo evento lleno de música, alegría y cariño para nuestros queridos padres de la tercera edad</a:t>
            </a:r>
            <a:endParaRPr lang="es-EC" dirty="0"/>
          </a:p>
        </p:txBody>
      </p:sp>
      <p:pic>
        <p:nvPicPr>
          <p:cNvPr id="2" name="Imagen 1">
            <a:extLst>
              <a:ext uri="{FF2B5EF4-FFF2-40B4-BE49-F238E27FC236}">
                <a16:creationId xmlns:a16="http://schemas.microsoft.com/office/drawing/2014/main" xmlns="" id="{74705C99-2651-03EF-DB1A-D8CEF25554E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0082" y="1098630"/>
            <a:ext cx="6611618" cy="5363713"/>
          </a:xfrm>
          <a:prstGeom prst="rect">
            <a:avLst/>
          </a:prstGeom>
          <a:noFill/>
          <a:ln>
            <a:noFill/>
          </a:ln>
        </p:spPr>
      </p:pic>
    </p:spTree>
    <p:extLst>
      <p:ext uri="{BB962C8B-B14F-4D97-AF65-F5344CB8AC3E}">
        <p14:creationId xmlns:p14="http://schemas.microsoft.com/office/powerpoint/2010/main" val="3713404234"/>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924A9707-597A-6E5F-8103-5BC38B856B0B}"/>
              </a:ext>
            </a:extLst>
          </p:cNvPr>
          <p:cNvSpPr txBox="1"/>
          <p:nvPr/>
        </p:nvSpPr>
        <p:spPr>
          <a:xfrm>
            <a:off x="3048811" y="4892746"/>
            <a:ext cx="6094378" cy="603627"/>
          </a:xfrm>
          <a:prstGeom prst="rect">
            <a:avLst/>
          </a:prstGeom>
          <a:noFill/>
        </p:spPr>
        <p:txBody>
          <a:bodyPr wrap="square">
            <a:spAutoFit/>
          </a:bodyPr>
          <a:lstStyle/>
          <a:p>
            <a:pPr algn="ctr">
              <a:lnSpc>
                <a:spcPct val="107000"/>
              </a:lnSpc>
              <a:spcAft>
                <a:spcPts val="800"/>
              </a:spcAft>
            </a:pPr>
            <a:r>
              <a:rPr lang="es-ES" sz="3200" b="1" dirty="0" err="1">
                <a:effectLst/>
                <a:latin typeface="Vivaldi" panose="03020602050506090804" pitchFamily="66" charset="0"/>
                <a:ea typeface="Calibri" panose="020F0502020204030204" pitchFamily="34" charset="0"/>
                <a:cs typeface="Calibri" panose="020F0502020204030204" pitchFamily="34" charset="0"/>
              </a:rPr>
              <a:t>Mgtr</a:t>
            </a:r>
            <a:r>
              <a:rPr lang="es-ES" sz="3200" b="1" dirty="0">
                <a:effectLst/>
                <a:latin typeface="Vivaldi" panose="03020602050506090804" pitchFamily="66" charset="0"/>
                <a:ea typeface="Calibri" panose="020F0502020204030204" pitchFamily="34" charset="0"/>
                <a:cs typeface="Calibri" panose="020F0502020204030204" pitchFamily="34" charset="0"/>
              </a:rPr>
              <a:t>. </a:t>
            </a:r>
            <a:r>
              <a:rPr lang="es-ES" sz="3200" b="1" dirty="0" err="1">
                <a:effectLst/>
                <a:latin typeface="Vivaldi" panose="03020602050506090804" pitchFamily="66" charset="0"/>
                <a:ea typeface="Calibri" panose="020F0502020204030204" pitchFamily="34" charset="0"/>
                <a:cs typeface="Calibri" panose="020F0502020204030204" pitchFamily="34" charset="0"/>
              </a:rPr>
              <a:t>Jhuleth</a:t>
            </a:r>
            <a:r>
              <a:rPr lang="es-ES" sz="3200" b="1" dirty="0">
                <a:effectLst/>
                <a:latin typeface="Vivaldi" panose="03020602050506090804" pitchFamily="66" charset="0"/>
                <a:ea typeface="Calibri" panose="020F0502020204030204" pitchFamily="34" charset="0"/>
                <a:cs typeface="Calibri" panose="020F0502020204030204" pitchFamily="34" charset="0"/>
              </a:rPr>
              <a:t> Naranjo Illanes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xmlns="" id="{E9DE2417-85AF-4E45-37D6-DE4548351FA9}"/>
              </a:ext>
            </a:extLst>
          </p:cNvPr>
          <p:cNvSpPr txBox="1"/>
          <p:nvPr/>
        </p:nvSpPr>
        <p:spPr>
          <a:xfrm>
            <a:off x="3048811" y="5496373"/>
            <a:ext cx="6094378" cy="470000"/>
          </a:xfrm>
          <a:prstGeom prst="rect">
            <a:avLst/>
          </a:prstGeom>
          <a:noFill/>
        </p:spPr>
        <p:txBody>
          <a:bodyPr wrap="square">
            <a:spAutoFit/>
          </a:bodyPr>
          <a:lstStyle/>
          <a:p>
            <a:pPr algn="ctr">
              <a:lnSpc>
                <a:spcPct val="107000"/>
              </a:lnSpc>
              <a:spcAft>
                <a:spcPts val="800"/>
              </a:spcAft>
            </a:pPr>
            <a:r>
              <a:rPr lang="es-ES" sz="2400" b="1" dirty="0">
                <a:effectLst/>
                <a:latin typeface="Calibri" panose="020F0502020204030204" pitchFamily="34" charset="0"/>
                <a:ea typeface="Calibri" panose="020F0502020204030204" pitchFamily="34" charset="0"/>
                <a:cs typeface="Calibri" panose="020F0502020204030204" pitchFamily="34" charset="0"/>
              </a:rPr>
              <a:t>PRESIDENTA (E) DEL CCPID-E</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xmlns="" id="{038FD5B9-E41A-4613-4F6B-907A3AA394EE}"/>
              </a:ext>
            </a:extLst>
          </p:cNvPr>
          <p:cNvSpPr txBox="1"/>
          <p:nvPr/>
        </p:nvSpPr>
        <p:spPr>
          <a:xfrm>
            <a:off x="3048811" y="5966373"/>
            <a:ext cx="6094378" cy="375552"/>
          </a:xfrm>
          <a:prstGeom prst="rect">
            <a:avLst/>
          </a:prstGeom>
          <a:noFill/>
        </p:spPr>
        <p:txBody>
          <a:bodyPr wrap="square">
            <a:spAutoFit/>
          </a:bodyPr>
          <a:lstStyle/>
          <a:p>
            <a:pPr algn="ctr">
              <a:lnSpc>
                <a:spcPct val="107000"/>
              </a:lnSpc>
              <a:spcAft>
                <a:spcPts val="800"/>
              </a:spcAft>
            </a:pPr>
            <a:r>
              <a:rPr lang="es-ES" sz="18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ADMINISTRACION 2023-2027</a:t>
            </a:r>
            <a:endParaRPr lang="es-EC" sz="14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xmlns="" id="{1B00DC0C-8B9E-985B-34C8-63ADC52E120C}"/>
              </a:ext>
            </a:extLst>
          </p:cNvPr>
          <p:cNvPicPr>
            <a:picLocks noChangeAspect="1"/>
          </p:cNvPicPr>
          <p:nvPr/>
        </p:nvPicPr>
        <p:blipFill rotWithShape="1">
          <a:blip r:embed="rId2">
            <a:extLst>
              <a:ext uri="{28A0092B-C50C-407E-A947-70E740481C1C}">
                <a14:useLocalDpi xmlns:a14="http://schemas.microsoft.com/office/drawing/2010/main" val="0"/>
              </a:ext>
            </a:extLst>
          </a:blip>
          <a:srcRect t="1393" r="25145" b="9014"/>
          <a:stretch/>
        </p:blipFill>
        <p:spPr bwMode="auto">
          <a:xfrm>
            <a:off x="3812286" y="423672"/>
            <a:ext cx="3557778" cy="42583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12213979"/>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EDF44E42-D42E-6E81-C303-D5A63841AD2F}"/>
              </a:ext>
            </a:extLst>
          </p:cNvPr>
          <p:cNvSpPr/>
          <p:nvPr/>
        </p:nvSpPr>
        <p:spPr>
          <a:xfrm>
            <a:off x="476655" y="607046"/>
            <a:ext cx="2666595"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junio/2025</a:t>
            </a:r>
            <a:endParaRPr lang="es-EC" sz="2000" b="1" dirty="0">
              <a:solidFill>
                <a:schemeClr val="tx1"/>
              </a:solidFill>
            </a:endParaRPr>
          </a:p>
        </p:txBody>
      </p:sp>
      <p:sp>
        <p:nvSpPr>
          <p:cNvPr id="4" name="Globo: flecha derecha 3">
            <a:extLst>
              <a:ext uri="{FF2B5EF4-FFF2-40B4-BE49-F238E27FC236}">
                <a16:creationId xmlns:a16="http://schemas.microsoft.com/office/drawing/2014/main" xmlns="" id="{68383C67-7DBD-D14C-B5C8-96D3787FDE6F}"/>
              </a:ext>
            </a:extLst>
          </p:cNvPr>
          <p:cNvSpPr/>
          <p:nvPr/>
        </p:nvSpPr>
        <p:spPr>
          <a:xfrm>
            <a:off x="476655" y="1066799"/>
            <a:ext cx="2952345" cy="5314951"/>
          </a:xfrm>
          <a:prstGeom prst="rightArrowCallout">
            <a:avLst>
              <a:gd name="adj1" fmla="val 14561"/>
              <a:gd name="adj2" fmla="val 24451"/>
              <a:gd name="adj3" fmla="val 7967"/>
              <a:gd name="adj4" fmla="val 89317"/>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lnSpc>
                <a:spcPct val="107000"/>
              </a:lnSpc>
              <a:spcAft>
                <a:spcPts val="800"/>
              </a:spcAft>
              <a:buFont typeface="Wingdings" panose="05000000000000000000" pitchFamily="2" charset="2"/>
              <a:buChar char="ü"/>
            </a:pPr>
            <a:r>
              <a:rPr lang="es-ES" dirty="0"/>
              <a:t>El CCPID-E presento su rendición de cuenta correspondiente al periodo fiscal año 2024, durante el informe se dieron a conocer las principales acciones, gestiones y avances realizadas a favor de la protección de los derechos de los grupos de atención prioritaria del Cantón Echeandía </a:t>
            </a:r>
            <a:endParaRPr lang="es-EC" dirty="0"/>
          </a:p>
        </p:txBody>
      </p:sp>
      <p:pic>
        <p:nvPicPr>
          <p:cNvPr id="5" name="Imagen 4">
            <a:extLst>
              <a:ext uri="{FF2B5EF4-FFF2-40B4-BE49-F238E27FC236}">
                <a16:creationId xmlns:a16="http://schemas.microsoft.com/office/drawing/2014/main" xmlns="" id="{5BE0CE1B-2F93-DD87-B0EA-BB16DF79B2E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9036" y="607046"/>
            <a:ext cx="6481763" cy="6042043"/>
          </a:xfrm>
          <a:prstGeom prst="rect">
            <a:avLst/>
          </a:prstGeom>
          <a:noFill/>
          <a:ln>
            <a:noFill/>
          </a:ln>
        </p:spPr>
      </p:pic>
    </p:spTree>
    <p:extLst>
      <p:ext uri="{BB962C8B-B14F-4D97-AF65-F5344CB8AC3E}">
        <p14:creationId xmlns:p14="http://schemas.microsoft.com/office/powerpoint/2010/main" val="3380311943"/>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DBAFAC57-64A1-8FF4-8702-46F9BA8DCC48}"/>
              </a:ext>
            </a:extLst>
          </p:cNvPr>
          <p:cNvSpPr/>
          <p:nvPr/>
        </p:nvSpPr>
        <p:spPr>
          <a:xfrm>
            <a:off x="476655" y="607046"/>
            <a:ext cx="2666595"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julio/2025</a:t>
            </a:r>
            <a:endParaRPr lang="es-EC" sz="2000" b="1" dirty="0">
              <a:solidFill>
                <a:schemeClr val="tx1"/>
              </a:solidFill>
            </a:endParaRPr>
          </a:p>
        </p:txBody>
      </p:sp>
      <p:sp>
        <p:nvSpPr>
          <p:cNvPr id="3" name="Globo: flecha derecha 2">
            <a:extLst>
              <a:ext uri="{FF2B5EF4-FFF2-40B4-BE49-F238E27FC236}">
                <a16:creationId xmlns:a16="http://schemas.microsoft.com/office/drawing/2014/main" xmlns="" id="{23375F0C-F9D1-26E9-E186-86A7BB1120BD}"/>
              </a:ext>
            </a:extLst>
          </p:cNvPr>
          <p:cNvSpPr/>
          <p:nvPr/>
        </p:nvSpPr>
        <p:spPr>
          <a:xfrm>
            <a:off x="476655" y="1066800"/>
            <a:ext cx="2952345" cy="4581526"/>
          </a:xfrm>
          <a:prstGeom prst="rightArrowCallout">
            <a:avLst>
              <a:gd name="adj1" fmla="val 14561"/>
              <a:gd name="adj2" fmla="val 24451"/>
              <a:gd name="adj3" fmla="val 7967"/>
              <a:gd name="adj4" fmla="val 89317"/>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lnSpc>
                <a:spcPct val="107000"/>
              </a:lnSpc>
              <a:spcAft>
                <a:spcPts val="800"/>
              </a:spcAft>
              <a:buFont typeface="Wingdings" panose="05000000000000000000" pitchFamily="2" charset="2"/>
              <a:buChar char="ü"/>
            </a:pPr>
            <a:r>
              <a:rPr lang="es-ES" dirty="0"/>
              <a:t>El Consejo Cantonal para la Protección Integral de Derechos de Echeandía, mediante gestiones interinstitucionales, realizó la entrega de sillas de ruedas a personas en situación de vulnerabilidad, reafirmando su compromiso con la inclusión y el bienestar social</a:t>
            </a:r>
            <a:endParaRPr lang="es-EC" dirty="0"/>
          </a:p>
        </p:txBody>
      </p:sp>
      <p:pic>
        <p:nvPicPr>
          <p:cNvPr id="4" name="Imagen 3">
            <a:extLst>
              <a:ext uri="{FF2B5EF4-FFF2-40B4-BE49-F238E27FC236}">
                <a16:creationId xmlns:a16="http://schemas.microsoft.com/office/drawing/2014/main" xmlns="" id="{5AA0EACF-184A-95A1-8235-67E8CC8DCD0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3459" y="607046"/>
            <a:ext cx="6047741" cy="5844899"/>
          </a:xfrm>
          <a:prstGeom prst="rect">
            <a:avLst/>
          </a:prstGeom>
          <a:noFill/>
          <a:ln>
            <a:noFill/>
          </a:ln>
        </p:spPr>
      </p:pic>
    </p:spTree>
    <p:extLst>
      <p:ext uri="{BB962C8B-B14F-4D97-AF65-F5344CB8AC3E}">
        <p14:creationId xmlns:p14="http://schemas.microsoft.com/office/powerpoint/2010/main" val="4022076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DBAFAC57-64A1-8FF4-8702-46F9BA8DCC48}"/>
              </a:ext>
            </a:extLst>
          </p:cNvPr>
          <p:cNvSpPr/>
          <p:nvPr/>
        </p:nvSpPr>
        <p:spPr>
          <a:xfrm>
            <a:off x="476655" y="607046"/>
            <a:ext cx="2666595"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julio/2025</a:t>
            </a:r>
            <a:endParaRPr lang="es-EC" sz="2000" b="1" dirty="0">
              <a:solidFill>
                <a:schemeClr val="tx1"/>
              </a:solidFill>
            </a:endParaRPr>
          </a:p>
        </p:txBody>
      </p:sp>
      <p:sp>
        <p:nvSpPr>
          <p:cNvPr id="3" name="Globo: flecha derecha 2">
            <a:extLst>
              <a:ext uri="{FF2B5EF4-FFF2-40B4-BE49-F238E27FC236}">
                <a16:creationId xmlns:a16="http://schemas.microsoft.com/office/drawing/2014/main" xmlns="" id="{23375F0C-F9D1-26E9-E186-86A7BB1120BD}"/>
              </a:ext>
            </a:extLst>
          </p:cNvPr>
          <p:cNvSpPr/>
          <p:nvPr/>
        </p:nvSpPr>
        <p:spPr>
          <a:xfrm>
            <a:off x="476655" y="1066800"/>
            <a:ext cx="2952345" cy="5194224"/>
          </a:xfrm>
          <a:prstGeom prst="rightArrowCallout">
            <a:avLst>
              <a:gd name="adj1" fmla="val 14561"/>
              <a:gd name="adj2" fmla="val 24451"/>
              <a:gd name="adj3" fmla="val 7967"/>
              <a:gd name="adj4" fmla="val 89317"/>
            </a:avLst>
          </a:prstGeom>
        </p:spPr>
        <p:style>
          <a:lnRef idx="1">
            <a:schemeClr val="accent3"/>
          </a:lnRef>
          <a:fillRef idx="2">
            <a:schemeClr val="accent3"/>
          </a:fillRef>
          <a:effectRef idx="1">
            <a:schemeClr val="accent3"/>
          </a:effectRef>
          <a:fontRef idx="minor">
            <a:schemeClr val="dk1"/>
          </a:fontRef>
        </p:style>
        <p:txBody>
          <a:bodyPr rtlCol="0" anchor="ctr"/>
          <a:lstStyle/>
          <a:p>
            <a:r>
              <a:rPr lang="es-EC" dirty="0"/>
              <a:t>El Consejo Cantonal para la </a:t>
            </a:r>
            <a:r>
              <a:rPr lang="es-EC" dirty="0" smtClean="0"/>
              <a:t>Protección </a:t>
            </a:r>
            <a:r>
              <a:rPr lang="es-EC" dirty="0"/>
              <a:t>Integral de Derechos de Echeandia, a </a:t>
            </a:r>
            <a:r>
              <a:rPr lang="es-EC" dirty="0" smtClean="0"/>
              <a:t>través </a:t>
            </a:r>
            <a:r>
              <a:rPr lang="es-EC" dirty="0"/>
              <a:t>de la </a:t>
            </a:r>
            <a:r>
              <a:rPr lang="es-EC" dirty="0" smtClean="0"/>
              <a:t>Gobernación </a:t>
            </a:r>
            <a:r>
              <a:rPr lang="es-EC" dirty="0"/>
              <a:t>de </a:t>
            </a:r>
            <a:r>
              <a:rPr lang="es-EC" dirty="0" smtClean="0"/>
              <a:t>Bolívar, </a:t>
            </a:r>
            <a:r>
              <a:rPr lang="es-EC" dirty="0"/>
              <a:t>Jefatura </a:t>
            </a:r>
            <a:r>
              <a:rPr lang="es-EC" dirty="0" err="1"/>
              <a:t>Politica</a:t>
            </a:r>
            <a:r>
              <a:rPr lang="es-EC" dirty="0"/>
              <a:t>, </a:t>
            </a:r>
            <a:r>
              <a:rPr lang="es-EC" dirty="0" err="1"/>
              <a:t>Policia</a:t>
            </a:r>
            <a:r>
              <a:rPr lang="es-EC" dirty="0"/>
              <a:t> Nacional, GADMCE, y el Distrito de </a:t>
            </a:r>
            <a:r>
              <a:rPr lang="es-EC" dirty="0" smtClean="0"/>
              <a:t>Educación, </a:t>
            </a:r>
            <a:r>
              <a:rPr lang="es-EC" dirty="0"/>
              <a:t>realizamos talleres de </a:t>
            </a:r>
            <a:r>
              <a:rPr lang="es-EC" dirty="0" smtClean="0"/>
              <a:t>Prevención </a:t>
            </a:r>
            <a:r>
              <a:rPr lang="es-EC" dirty="0"/>
              <a:t>del Consumo de Drogas y Alcohol en la Unidad Educativa Galo Plaza Lasso </a:t>
            </a:r>
          </a:p>
        </p:txBody>
      </p:sp>
      <p:pic>
        <p:nvPicPr>
          <p:cNvPr id="5" name="Imagen 4">
            <a:extLst>
              <a:ext uri="{FF2B5EF4-FFF2-40B4-BE49-F238E27FC236}">
                <a16:creationId xmlns:a16="http://schemas.microsoft.com/office/drawing/2014/main" xmlns="" id="{4461B283-3530-B712-72EC-983918706C8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0141" y="607046"/>
            <a:ext cx="6425883" cy="5662278"/>
          </a:xfrm>
          <a:prstGeom prst="rect">
            <a:avLst/>
          </a:prstGeom>
          <a:noFill/>
          <a:ln>
            <a:noFill/>
          </a:ln>
        </p:spPr>
      </p:pic>
    </p:spTree>
    <p:extLst>
      <p:ext uri="{BB962C8B-B14F-4D97-AF65-F5344CB8AC3E}">
        <p14:creationId xmlns:p14="http://schemas.microsoft.com/office/powerpoint/2010/main" val="3912752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DBAFAC57-64A1-8FF4-8702-46F9BA8DCC48}"/>
              </a:ext>
            </a:extLst>
          </p:cNvPr>
          <p:cNvSpPr/>
          <p:nvPr/>
        </p:nvSpPr>
        <p:spPr>
          <a:xfrm>
            <a:off x="476655" y="607046"/>
            <a:ext cx="2666595"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agosto/2025</a:t>
            </a:r>
            <a:endParaRPr lang="es-EC" sz="2000" b="1" dirty="0">
              <a:solidFill>
                <a:schemeClr val="tx1"/>
              </a:solidFill>
            </a:endParaRPr>
          </a:p>
        </p:txBody>
      </p:sp>
      <p:sp>
        <p:nvSpPr>
          <p:cNvPr id="3" name="Globo: flecha derecha 2">
            <a:extLst>
              <a:ext uri="{FF2B5EF4-FFF2-40B4-BE49-F238E27FC236}">
                <a16:creationId xmlns:a16="http://schemas.microsoft.com/office/drawing/2014/main" xmlns="" id="{23375F0C-F9D1-26E9-E186-86A7BB1120BD}"/>
              </a:ext>
            </a:extLst>
          </p:cNvPr>
          <p:cNvSpPr/>
          <p:nvPr/>
        </p:nvSpPr>
        <p:spPr>
          <a:xfrm>
            <a:off x="476655" y="1066800"/>
            <a:ext cx="2952345" cy="5194224"/>
          </a:xfrm>
          <a:prstGeom prst="rightArrowCallout">
            <a:avLst>
              <a:gd name="adj1" fmla="val 14561"/>
              <a:gd name="adj2" fmla="val 24451"/>
              <a:gd name="adj3" fmla="val 7967"/>
              <a:gd name="adj4" fmla="val 89317"/>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lnSpc>
                <a:spcPct val="107000"/>
              </a:lnSpc>
              <a:spcAft>
                <a:spcPts val="800"/>
              </a:spcAft>
              <a:buFont typeface="Wingdings" panose="05000000000000000000" pitchFamily="2" charset="2"/>
              <a:buChar char="ü"/>
            </a:pPr>
            <a:r>
              <a:rPr lang="es-ES" dirty="0"/>
              <a:t>El CCPID-E, en conjunto con Fundación Maquita, desarrolló talleres para mujeres emprendedoras en su fase 2, fortaleciendo conocimientos sobre autonomía económica, canales de venta, producción y promoción de productos locales del cantón Echeandía.</a:t>
            </a:r>
            <a:endParaRPr lang="es-EC" dirty="0"/>
          </a:p>
        </p:txBody>
      </p:sp>
      <p:pic>
        <p:nvPicPr>
          <p:cNvPr id="4" name="Imagen 3">
            <a:extLst>
              <a:ext uri="{FF2B5EF4-FFF2-40B4-BE49-F238E27FC236}">
                <a16:creationId xmlns:a16="http://schemas.microsoft.com/office/drawing/2014/main" xmlns="" id="{EC76C635-BAAD-6869-12FD-4DEF822A47C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0555"/>
          <a:stretch/>
        </p:blipFill>
        <p:spPr bwMode="auto">
          <a:xfrm>
            <a:off x="4390707" y="1118260"/>
            <a:ext cx="4743768" cy="5006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42815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DBAFAC57-64A1-8FF4-8702-46F9BA8DCC48}"/>
              </a:ext>
            </a:extLst>
          </p:cNvPr>
          <p:cNvSpPr/>
          <p:nvPr/>
        </p:nvSpPr>
        <p:spPr>
          <a:xfrm>
            <a:off x="476655" y="607046"/>
            <a:ext cx="2666595"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agosto/2025</a:t>
            </a:r>
            <a:endParaRPr lang="es-EC" sz="2000" b="1" dirty="0">
              <a:solidFill>
                <a:schemeClr val="tx1"/>
              </a:solidFill>
            </a:endParaRPr>
          </a:p>
        </p:txBody>
      </p:sp>
      <p:sp>
        <p:nvSpPr>
          <p:cNvPr id="3" name="Globo: flecha derecha 2">
            <a:extLst>
              <a:ext uri="{FF2B5EF4-FFF2-40B4-BE49-F238E27FC236}">
                <a16:creationId xmlns:a16="http://schemas.microsoft.com/office/drawing/2014/main" xmlns="" id="{23375F0C-F9D1-26E9-E186-86A7BB1120BD}"/>
              </a:ext>
            </a:extLst>
          </p:cNvPr>
          <p:cNvSpPr/>
          <p:nvPr/>
        </p:nvSpPr>
        <p:spPr>
          <a:xfrm>
            <a:off x="476655" y="1066800"/>
            <a:ext cx="2952345" cy="5194224"/>
          </a:xfrm>
          <a:prstGeom prst="rightArrowCallout">
            <a:avLst>
              <a:gd name="adj1" fmla="val 14561"/>
              <a:gd name="adj2" fmla="val 24451"/>
              <a:gd name="adj3" fmla="val 7967"/>
              <a:gd name="adj4" fmla="val 89317"/>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lnSpc>
                <a:spcPct val="107000"/>
              </a:lnSpc>
              <a:spcAft>
                <a:spcPts val="800"/>
              </a:spcAft>
              <a:buFont typeface="Wingdings" panose="05000000000000000000" pitchFamily="2" charset="2"/>
              <a:buChar char="ü"/>
            </a:pPr>
            <a:r>
              <a:rPr lang="es-ES" dirty="0"/>
              <a:t>Como CCPID-E participamos en un operativo interinstitucional realizado junto a DINAPEN, Policía Nacional, Jefatura Política, Junta Cantonal y Ministerio de Salud, para atender un presunto caso de vulneración de derechos y brindar protección a personas en situación de vulnerabilidad</a:t>
            </a:r>
            <a:endParaRPr lang="es-EC" dirty="0"/>
          </a:p>
        </p:txBody>
      </p:sp>
      <p:pic>
        <p:nvPicPr>
          <p:cNvPr id="5" name="Imagen 4">
            <a:extLst>
              <a:ext uri="{FF2B5EF4-FFF2-40B4-BE49-F238E27FC236}">
                <a16:creationId xmlns:a16="http://schemas.microsoft.com/office/drawing/2014/main" xmlns="" id="{B7A5F990-48F4-B095-D004-70ACABF6BCC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0044" y="947930"/>
            <a:ext cx="5886133" cy="5388323"/>
          </a:xfrm>
          <a:prstGeom prst="rect">
            <a:avLst/>
          </a:prstGeom>
          <a:noFill/>
          <a:ln>
            <a:noFill/>
          </a:ln>
        </p:spPr>
      </p:pic>
    </p:spTree>
    <p:extLst>
      <p:ext uri="{BB962C8B-B14F-4D97-AF65-F5344CB8AC3E}">
        <p14:creationId xmlns:p14="http://schemas.microsoft.com/office/powerpoint/2010/main" val="1732455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DBAFAC57-64A1-8FF4-8702-46F9BA8DCC48}"/>
              </a:ext>
            </a:extLst>
          </p:cNvPr>
          <p:cNvSpPr/>
          <p:nvPr/>
        </p:nvSpPr>
        <p:spPr>
          <a:xfrm>
            <a:off x="476655" y="607046"/>
            <a:ext cx="3647670"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septiembre/2025</a:t>
            </a:r>
            <a:endParaRPr lang="es-EC" sz="2000" b="1" dirty="0">
              <a:solidFill>
                <a:schemeClr val="tx1"/>
              </a:solidFill>
            </a:endParaRPr>
          </a:p>
        </p:txBody>
      </p:sp>
      <p:sp>
        <p:nvSpPr>
          <p:cNvPr id="3" name="Globo: flecha derecha 2">
            <a:extLst>
              <a:ext uri="{FF2B5EF4-FFF2-40B4-BE49-F238E27FC236}">
                <a16:creationId xmlns:a16="http://schemas.microsoft.com/office/drawing/2014/main" xmlns="" id="{23375F0C-F9D1-26E9-E186-86A7BB1120BD}"/>
              </a:ext>
            </a:extLst>
          </p:cNvPr>
          <p:cNvSpPr/>
          <p:nvPr/>
        </p:nvSpPr>
        <p:spPr>
          <a:xfrm>
            <a:off x="476655" y="1066800"/>
            <a:ext cx="2952345" cy="4686300"/>
          </a:xfrm>
          <a:prstGeom prst="rightArrowCallout">
            <a:avLst>
              <a:gd name="adj1" fmla="val 14561"/>
              <a:gd name="adj2" fmla="val 24451"/>
              <a:gd name="adj3" fmla="val 7967"/>
              <a:gd name="adj4" fmla="val 89317"/>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lnSpc>
                <a:spcPct val="107000"/>
              </a:lnSpc>
              <a:spcAft>
                <a:spcPts val="800"/>
              </a:spcAft>
              <a:buFont typeface="Wingdings" panose="05000000000000000000" pitchFamily="2" charset="2"/>
              <a:buChar char="ü"/>
            </a:pPr>
            <a:r>
              <a:rPr lang="es-ES" dirty="0"/>
              <a:t>Se participó en una Mesa Intersectorial para atender un presunto caso de violencia basada en género en perjuicio de una adolescente, articulando acciones de protección, atención médica, psicológica y acompañamiento interinstitucional para la restitución de sus derechos.</a:t>
            </a:r>
          </a:p>
        </p:txBody>
      </p:sp>
      <p:pic>
        <p:nvPicPr>
          <p:cNvPr id="4" name="Imagen 3">
            <a:extLst>
              <a:ext uri="{FF2B5EF4-FFF2-40B4-BE49-F238E27FC236}">
                <a16:creationId xmlns:a16="http://schemas.microsoft.com/office/drawing/2014/main" xmlns="" id="{9522F708-DBC3-4E14-819F-1F97DCC87348}"/>
              </a:ext>
            </a:extLst>
          </p:cNvPr>
          <p:cNvPicPr>
            <a:picLocks noChangeAspect="1"/>
          </p:cNvPicPr>
          <p:nvPr/>
        </p:nvPicPr>
        <p:blipFill>
          <a:blip r:embed="rId2"/>
          <a:stretch>
            <a:fillRect/>
          </a:stretch>
        </p:blipFill>
        <p:spPr>
          <a:xfrm>
            <a:off x="3429000" y="953311"/>
            <a:ext cx="7219600" cy="5028389"/>
          </a:xfrm>
          <a:prstGeom prst="rect">
            <a:avLst/>
          </a:prstGeom>
        </p:spPr>
      </p:pic>
    </p:spTree>
    <p:extLst>
      <p:ext uri="{BB962C8B-B14F-4D97-AF65-F5344CB8AC3E}">
        <p14:creationId xmlns:p14="http://schemas.microsoft.com/office/powerpoint/2010/main" val="2562709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DBAFAC57-64A1-8FF4-8702-46F9BA8DCC48}"/>
              </a:ext>
            </a:extLst>
          </p:cNvPr>
          <p:cNvSpPr/>
          <p:nvPr/>
        </p:nvSpPr>
        <p:spPr>
          <a:xfrm>
            <a:off x="476655" y="607046"/>
            <a:ext cx="3666720"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septiembre/2025</a:t>
            </a:r>
            <a:endParaRPr lang="es-EC" sz="2000" b="1" dirty="0">
              <a:solidFill>
                <a:schemeClr val="tx1"/>
              </a:solidFill>
            </a:endParaRPr>
          </a:p>
        </p:txBody>
      </p:sp>
      <p:sp>
        <p:nvSpPr>
          <p:cNvPr id="3" name="Globo: flecha derecha 2">
            <a:extLst>
              <a:ext uri="{FF2B5EF4-FFF2-40B4-BE49-F238E27FC236}">
                <a16:creationId xmlns:a16="http://schemas.microsoft.com/office/drawing/2014/main" xmlns="" id="{23375F0C-F9D1-26E9-E186-86A7BB1120BD}"/>
              </a:ext>
            </a:extLst>
          </p:cNvPr>
          <p:cNvSpPr/>
          <p:nvPr/>
        </p:nvSpPr>
        <p:spPr>
          <a:xfrm>
            <a:off x="476655" y="1066799"/>
            <a:ext cx="2952345" cy="5619751"/>
          </a:xfrm>
          <a:prstGeom prst="rightArrowCallout">
            <a:avLst>
              <a:gd name="adj1" fmla="val 14561"/>
              <a:gd name="adj2" fmla="val 24451"/>
              <a:gd name="adj3" fmla="val 7967"/>
              <a:gd name="adj4" fmla="val 89317"/>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lnSpc>
                <a:spcPct val="107000"/>
              </a:lnSpc>
              <a:spcAft>
                <a:spcPts val="800"/>
              </a:spcAft>
              <a:buFont typeface="Wingdings" panose="05000000000000000000" pitchFamily="2" charset="2"/>
              <a:buChar char="ü"/>
            </a:pPr>
            <a:r>
              <a:rPr lang="es-ES" dirty="0"/>
              <a:t>En articulación con las instituciones que conforman la Red de Protección de </a:t>
            </a:r>
            <a:r>
              <a:rPr lang="es-ES" dirty="0" smtClean="0"/>
              <a:t>Derechos, se </a:t>
            </a:r>
            <a:r>
              <a:rPr lang="es-ES" dirty="0"/>
              <a:t>ejecutó una acción social a</a:t>
            </a:r>
            <a:r>
              <a:rPr lang="es-ES" dirty="0" smtClean="0"/>
              <a:t> </a:t>
            </a:r>
            <a:r>
              <a:rPr lang="es-ES" dirty="0"/>
              <a:t>favor del señor Luis </a:t>
            </a:r>
            <a:r>
              <a:rPr lang="es-ES" dirty="0" err="1" smtClean="0"/>
              <a:t>Cordobes</a:t>
            </a:r>
            <a:r>
              <a:rPr lang="es-ES" dirty="0" smtClean="0"/>
              <a:t>, </a:t>
            </a:r>
            <a:r>
              <a:rPr lang="es-ES" dirty="0"/>
              <a:t>persona en situación de vulnerabilidad que padece una enfermedad visual autoinmune que afecta gravemente su visión, reafirmando el compromiso de apoyo y atención integral.</a:t>
            </a:r>
          </a:p>
        </p:txBody>
      </p:sp>
      <p:pic>
        <p:nvPicPr>
          <p:cNvPr id="5" name="Imagen 4">
            <a:extLst>
              <a:ext uri="{FF2B5EF4-FFF2-40B4-BE49-F238E27FC236}">
                <a16:creationId xmlns:a16="http://schemas.microsoft.com/office/drawing/2014/main" xmlns="" id="{5ECCFDFB-F058-74CD-21E9-2E326D94AF9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2324" y="1619249"/>
            <a:ext cx="7062155" cy="4457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90047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DBAFAC57-64A1-8FF4-8702-46F9BA8DCC48}"/>
              </a:ext>
            </a:extLst>
          </p:cNvPr>
          <p:cNvSpPr/>
          <p:nvPr/>
        </p:nvSpPr>
        <p:spPr>
          <a:xfrm>
            <a:off x="476655" y="607046"/>
            <a:ext cx="3666720"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octubre/2025</a:t>
            </a:r>
            <a:endParaRPr lang="es-EC" sz="2000" b="1" dirty="0">
              <a:solidFill>
                <a:schemeClr val="tx1"/>
              </a:solidFill>
            </a:endParaRPr>
          </a:p>
        </p:txBody>
      </p:sp>
      <p:sp>
        <p:nvSpPr>
          <p:cNvPr id="3" name="Globo: flecha derecha 2">
            <a:extLst>
              <a:ext uri="{FF2B5EF4-FFF2-40B4-BE49-F238E27FC236}">
                <a16:creationId xmlns:a16="http://schemas.microsoft.com/office/drawing/2014/main" xmlns="" id="{23375F0C-F9D1-26E9-E186-86A7BB1120BD}"/>
              </a:ext>
            </a:extLst>
          </p:cNvPr>
          <p:cNvSpPr/>
          <p:nvPr/>
        </p:nvSpPr>
        <p:spPr>
          <a:xfrm>
            <a:off x="476655" y="1066799"/>
            <a:ext cx="2952345" cy="5619751"/>
          </a:xfrm>
          <a:prstGeom prst="rightArrowCallout">
            <a:avLst>
              <a:gd name="adj1" fmla="val 14561"/>
              <a:gd name="adj2" fmla="val 24451"/>
              <a:gd name="adj3" fmla="val 7967"/>
              <a:gd name="adj4" fmla="val 89317"/>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lnSpc>
                <a:spcPct val="107000"/>
              </a:lnSpc>
              <a:spcAft>
                <a:spcPts val="800"/>
              </a:spcAft>
              <a:buFont typeface="Wingdings" panose="05000000000000000000" pitchFamily="2" charset="2"/>
              <a:buChar char="ü"/>
            </a:pPr>
            <a:r>
              <a:rPr lang="es-ES" dirty="0"/>
              <a:t>El CCPID-E, junto a la Secretaría de Derechos Humanos y el Ministerio de Salud de Echeandía, desarrolló el taller “Roles y Estereotipos de Género”, promoviendo la prevención del embarazo adolescente, los derechos sexuales y reproductivos, y la revisión de normativas locales para evitar sesgos discriminatorios.</a:t>
            </a:r>
          </a:p>
        </p:txBody>
      </p:sp>
      <p:pic>
        <p:nvPicPr>
          <p:cNvPr id="4" name="Imagen 3">
            <a:extLst>
              <a:ext uri="{FF2B5EF4-FFF2-40B4-BE49-F238E27FC236}">
                <a16:creationId xmlns:a16="http://schemas.microsoft.com/office/drawing/2014/main" xmlns="" id="{047A3DB7-F03D-0FF7-0ED6-5D4DA4D001A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5687" y="1427344"/>
            <a:ext cx="6300788" cy="45467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8706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DBAFAC57-64A1-8FF4-8702-46F9BA8DCC48}"/>
              </a:ext>
            </a:extLst>
          </p:cNvPr>
          <p:cNvSpPr/>
          <p:nvPr/>
        </p:nvSpPr>
        <p:spPr>
          <a:xfrm>
            <a:off x="476655" y="607046"/>
            <a:ext cx="2952345"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octubre/2025</a:t>
            </a:r>
            <a:endParaRPr lang="es-EC" sz="2000" b="1" dirty="0">
              <a:solidFill>
                <a:schemeClr val="tx1"/>
              </a:solidFill>
            </a:endParaRPr>
          </a:p>
        </p:txBody>
      </p:sp>
      <p:sp>
        <p:nvSpPr>
          <p:cNvPr id="3" name="Globo: flecha derecha 2">
            <a:extLst>
              <a:ext uri="{FF2B5EF4-FFF2-40B4-BE49-F238E27FC236}">
                <a16:creationId xmlns:a16="http://schemas.microsoft.com/office/drawing/2014/main" xmlns="" id="{23375F0C-F9D1-26E9-E186-86A7BB1120BD}"/>
              </a:ext>
            </a:extLst>
          </p:cNvPr>
          <p:cNvSpPr/>
          <p:nvPr/>
        </p:nvSpPr>
        <p:spPr>
          <a:xfrm>
            <a:off x="476655" y="1066800"/>
            <a:ext cx="2952345" cy="5240440"/>
          </a:xfrm>
          <a:prstGeom prst="rightArrowCallout">
            <a:avLst>
              <a:gd name="adj1" fmla="val 14561"/>
              <a:gd name="adj2" fmla="val 24451"/>
              <a:gd name="adj3" fmla="val 7967"/>
              <a:gd name="adj4" fmla="val 89317"/>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lnSpc>
                <a:spcPct val="107000"/>
              </a:lnSpc>
              <a:spcAft>
                <a:spcPts val="800"/>
              </a:spcAft>
              <a:buFont typeface="Wingdings" panose="05000000000000000000" pitchFamily="2" charset="2"/>
              <a:buChar char="ü"/>
            </a:pPr>
            <a:r>
              <a:rPr lang="es-ES" dirty="0"/>
              <a:t>Mediante gestión interinstitucional, el Consejo Cantonal para la Protección Integral de Derechos de Echeandía realizó la entrega de una silla de ruedas a la escuelita “Rosa Elena Velastegui”, reafirmando su compromiso con la inclusión y el apoyo a las personas con discapacidad.</a:t>
            </a:r>
          </a:p>
        </p:txBody>
      </p:sp>
      <p:pic>
        <p:nvPicPr>
          <p:cNvPr id="5" name="Imagen 4">
            <a:extLst>
              <a:ext uri="{FF2B5EF4-FFF2-40B4-BE49-F238E27FC236}">
                <a16:creationId xmlns:a16="http://schemas.microsoft.com/office/drawing/2014/main" xmlns="" id="{1D5BBA82-AF3E-4B5B-D1EA-23A3A16221B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7429" y="1066800"/>
            <a:ext cx="6290946" cy="5240440"/>
          </a:xfrm>
          <a:prstGeom prst="rect">
            <a:avLst/>
          </a:prstGeom>
          <a:noFill/>
          <a:ln>
            <a:noFill/>
          </a:ln>
        </p:spPr>
      </p:pic>
    </p:spTree>
    <p:extLst>
      <p:ext uri="{BB962C8B-B14F-4D97-AF65-F5344CB8AC3E}">
        <p14:creationId xmlns:p14="http://schemas.microsoft.com/office/powerpoint/2010/main" val="2012850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EDF44E42-D42E-6E81-C303-D5A63841AD2F}"/>
              </a:ext>
            </a:extLst>
          </p:cNvPr>
          <p:cNvSpPr/>
          <p:nvPr/>
        </p:nvSpPr>
        <p:spPr>
          <a:xfrm>
            <a:off x="476655" y="607046"/>
            <a:ext cx="3819052"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Noviembre/2025</a:t>
            </a:r>
            <a:endParaRPr lang="es-EC" sz="2000" b="1" dirty="0">
              <a:solidFill>
                <a:schemeClr val="tx1"/>
              </a:solidFill>
            </a:endParaRPr>
          </a:p>
        </p:txBody>
      </p:sp>
      <p:sp>
        <p:nvSpPr>
          <p:cNvPr id="4" name="Globo: flecha derecha 3">
            <a:extLst>
              <a:ext uri="{FF2B5EF4-FFF2-40B4-BE49-F238E27FC236}">
                <a16:creationId xmlns:a16="http://schemas.microsoft.com/office/drawing/2014/main" xmlns="" id="{68383C67-7DBD-D14C-B5C8-96D3787FDE6F}"/>
              </a:ext>
            </a:extLst>
          </p:cNvPr>
          <p:cNvSpPr/>
          <p:nvPr/>
        </p:nvSpPr>
        <p:spPr>
          <a:xfrm>
            <a:off x="476655" y="1151066"/>
            <a:ext cx="3819054" cy="3582860"/>
          </a:xfrm>
          <a:prstGeom prst="rightArrowCallout">
            <a:avLst>
              <a:gd name="adj1" fmla="val 14561"/>
              <a:gd name="adj2" fmla="val 24451"/>
              <a:gd name="adj3" fmla="val 7967"/>
              <a:gd name="adj4" fmla="val 88603"/>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lnSpc>
                <a:spcPct val="107000"/>
              </a:lnSpc>
              <a:spcAft>
                <a:spcPts val="800"/>
              </a:spcAft>
              <a:buFont typeface="Wingdings" panose="05000000000000000000" pitchFamily="2" charset="2"/>
              <a:buChar char="ü"/>
            </a:pPr>
            <a:r>
              <a:rPr lang="es-ES" dirty="0"/>
              <a:t>El CCPID-E junto </a:t>
            </a:r>
            <a:r>
              <a:rPr lang="es-ES" dirty="0" smtClean="0"/>
              <a:t>a </a:t>
            </a:r>
            <a:r>
              <a:rPr lang="es-ES" dirty="0"/>
              <a:t>Jefatura </a:t>
            </a:r>
            <a:r>
              <a:rPr lang="es-ES" dirty="0" smtClean="0"/>
              <a:t>Política, </a:t>
            </a:r>
            <a:r>
              <a:rPr lang="es-ES" dirty="0"/>
              <a:t>el </a:t>
            </a:r>
            <a:r>
              <a:rPr lang="es-ES" dirty="0" err="1"/>
              <a:t>Gad</a:t>
            </a:r>
            <a:r>
              <a:rPr lang="es-ES" dirty="0"/>
              <a:t> </a:t>
            </a:r>
            <a:r>
              <a:rPr lang="es-ES" dirty="0" smtClean="0"/>
              <a:t>Municipal, MSP, </a:t>
            </a:r>
            <a:r>
              <a:rPr lang="es-ES" dirty="0"/>
              <a:t>y la Red de </a:t>
            </a:r>
            <a:r>
              <a:rPr lang="es-ES" dirty="0" smtClean="0"/>
              <a:t>Protección </a:t>
            </a:r>
            <a:r>
              <a:rPr lang="es-ES" dirty="0"/>
              <a:t>de Derechos de </a:t>
            </a:r>
            <a:r>
              <a:rPr lang="es-ES" dirty="0" err="1"/>
              <a:t>Echeandia</a:t>
            </a:r>
            <a:r>
              <a:rPr lang="es-ES" dirty="0"/>
              <a:t>, ejecuto una minga institucional, mediante la </a:t>
            </a:r>
            <a:r>
              <a:rPr lang="es-ES" dirty="0" smtClean="0"/>
              <a:t>cual se </a:t>
            </a:r>
            <a:r>
              <a:rPr lang="es-ES" dirty="0"/>
              <a:t>construyo un dormitorio de concreto para el señor Asencio,  Adulto Mayor en </a:t>
            </a:r>
            <a:r>
              <a:rPr lang="es-ES" dirty="0" smtClean="0"/>
              <a:t>situación </a:t>
            </a:r>
            <a:r>
              <a:rPr lang="es-ES" dirty="0"/>
              <a:t>de vulnerabilidad.</a:t>
            </a:r>
            <a:endParaRPr lang="es-EC"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2960" y="1018903"/>
            <a:ext cx="4467497" cy="3715023"/>
          </a:xfrm>
          <a:prstGeom prst="rect">
            <a:avLst/>
          </a:prstGeom>
        </p:spPr>
      </p:pic>
    </p:spTree>
    <p:extLst>
      <p:ext uri="{BB962C8B-B14F-4D97-AF65-F5344CB8AC3E}">
        <p14:creationId xmlns:p14="http://schemas.microsoft.com/office/powerpoint/2010/main" val="2928240518"/>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xmlns="" id="{E7182153-3D35-9B8B-3F3B-062ABFC84ED4}"/>
              </a:ext>
            </a:extLst>
          </p:cNvPr>
          <p:cNvGraphicFramePr/>
          <p:nvPr>
            <p:extLst>
              <p:ext uri="{D42A27DB-BD31-4B8C-83A1-F6EECF244321}">
                <p14:modId xmlns:p14="http://schemas.microsoft.com/office/powerpoint/2010/main" val="1595092292"/>
              </p:ext>
            </p:extLst>
          </p:nvPr>
        </p:nvGraphicFramePr>
        <p:xfrm>
          <a:off x="1809749" y="904876"/>
          <a:ext cx="7324725" cy="5143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3327380"/>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EDF44E42-D42E-6E81-C303-D5A63841AD2F}"/>
              </a:ext>
            </a:extLst>
          </p:cNvPr>
          <p:cNvSpPr/>
          <p:nvPr/>
        </p:nvSpPr>
        <p:spPr>
          <a:xfrm>
            <a:off x="476655" y="607046"/>
            <a:ext cx="3819052"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Noviembre /2025</a:t>
            </a:r>
            <a:endParaRPr lang="es-EC" sz="2000" b="1" dirty="0">
              <a:solidFill>
                <a:schemeClr val="tx1"/>
              </a:solidFill>
            </a:endParaRPr>
          </a:p>
        </p:txBody>
      </p:sp>
      <p:sp>
        <p:nvSpPr>
          <p:cNvPr id="4" name="Globo: flecha derecha 3">
            <a:extLst>
              <a:ext uri="{FF2B5EF4-FFF2-40B4-BE49-F238E27FC236}">
                <a16:creationId xmlns:a16="http://schemas.microsoft.com/office/drawing/2014/main" xmlns="" id="{68383C67-7DBD-D14C-B5C8-96D3787FDE6F}"/>
              </a:ext>
            </a:extLst>
          </p:cNvPr>
          <p:cNvSpPr/>
          <p:nvPr/>
        </p:nvSpPr>
        <p:spPr>
          <a:xfrm>
            <a:off x="476654" y="1151065"/>
            <a:ext cx="4095345" cy="5419725"/>
          </a:xfrm>
          <a:prstGeom prst="rightArrowCallout">
            <a:avLst>
              <a:gd name="adj1" fmla="val 9373"/>
              <a:gd name="adj2" fmla="val 24451"/>
              <a:gd name="adj3" fmla="val 7967"/>
              <a:gd name="adj4" fmla="val 88603"/>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lnSpc>
                <a:spcPct val="107000"/>
              </a:lnSpc>
              <a:spcAft>
                <a:spcPts val="800"/>
              </a:spcAft>
              <a:buFont typeface="Wingdings" panose="05000000000000000000" pitchFamily="2" charset="2"/>
              <a:buChar char="ü"/>
            </a:pPr>
            <a:r>
              <a:rPr lang="es-ES" sz="2000" dirty="0"/>
              <a:t>Como CCPID-E y Jefatura </a:t>
            </a:r>
            <a:r>
              <a:rPr lang="es-ES" sz="2000" dirty="0" smtClean="0"/>
              <a:t>Política </a:t>
            </a:r>
            <a:r>
              <a:rPr lang="es-ES" sz="2000" dirty="0"/>
              <a:t>realizamos talleres de </a:t>
            </a:r>
            <a:r>
              <a:rPr lang="es-ES" sz="2000" dirty="0" smtClean="0"/>
              <a:t>prevención </a:t>
            </a:r>
            <a:r>
              <a:rPr lang="es-ES" sz="2000" dirty="0"/>
              <a:t>de violencia en la Unidad Educativa Adolfo </a:t>
            </a:r>
            <a:r>
              <a:rPr lang="es-ES" sz="2000" dirty="0" smtClean="0"/>
              <a:t>Páez, </a:t>
            </a:r>
            <a:r>
              <a:rPr lang="es-ES" sz="2000" dirty="0"/>
              <a:t>dirigido a </a:t>
            </a:r>
            <a:r>
              <a:rPr lang="es-ES" sz="2000" dirty="0" smtClean="0"/>
              <a:t>los señores estudiantes </a:t>
            </a:r>
            <a:r>
              <a:rPr lang="es-ES" sz="2000" dirty="0"/>
              <a:t>adolescentes, con los siguientes temas:</a:t>
            </a:r>
          </a:p>
          <a:p>
            <a:pPr marL="266700" indent="-266700" algn="just">
              <a:lnSpc>
                <a:spcPct val="107000"/>
              </a:lnSpc>
              <a:spcAft>
                <a:spcPts val="800"/>
              </a:spcAft>
              <a:buFont typeface="Wingdings" panose="05000000000000000000" pitchFamily="2" charset="2"/>
              <a:buChar char="ü"/>
            </a:pPr>
            <a:r>
              <a:rPr lang="es-ES" sz="2000" dirty="0"/>
              <a:t>1.Control de Impulsos y </a:t>
            </a:r>
            <a:r>
              <a:rPr lang="es-ES" sz="2000" dirty="0" smtClean="0"/>
              <a:t>Prevención </a:t>
            </a:r>
            <a:r>
              <a:rPr lang="es-ES" sz="2000" dirty="0"/>
              <a:t>de Consumo de Sustancias </a:t>
            </a:r>
            <a:r>
              <a:rPr lang="es-ES" sz="2000" dirty="0" smtClean="0"/>
              <a:t>Psicoactivas</a:t>
            </a:r>
            <a:endParaRPr lang="es-ES" sz="2000" dirty="0"/>
          </a:p>
          <a:p>
            <a:pPr marL="285750" indent="-285750" algn="just">
              <a:lnSpc>
                <a:spcPct val="107000"/>
              </a:lnSpc>
              <a:spcAft>
                <a:spcPts val="800"/>
              </a:spcAft>
              <a:buFont typeface="Wingdings" panose="05000000000000000000" pitchFamily="2" charset="2"/>
              <a:buChar char="ü"/>
            </a:pPr>
            <a:r>
              <a:rPr lang="es-ES" sz="2000" dirty="0"/>
              <a:t>2.Desarrollo </a:t>
            </a:r>
            <a:r>
              <a:rPr lang="es-ES" sz="2000" dirty="0" smtClean="0"/>
              <a:t>Emocional </a:t>
            </a:r>
            <a:r>
              <a:rPr lang="es-ES" sz="2000" dirty="0"/>
              <a:t>y Enamoramiento.</a:t>
            </a:r>
          </a:p>
          <a:p>
            <a:pPr marL="285750" indent="-285750" algn="just">
              <a:lnSpc>
                <a:spcPct val="107000"/>
              </a:lnSpc>
              <a:spcAft>
                <a:spcPts val="800"/>
              </a:spcAft>
              <a:buFont typeface="Wingdings" panose="05000000000000000000" pitchFamily="2" charset="2"/>
              <a:buChar char="ü"/>
            </a:pPr>
            <a:r>
              <a:rPr lang="es-ES" sz="2000" dirty="0"/>
              <a:t>3.Prevencion al </a:t>
            </a:r>
            <a:r>
              <a:rPr lang="es-ES" sz="2000" dirty="0" err="1" smtClean="0"/>
              <a:t>Bullying</a:t>
            </a:r>
            <a:r>
              <a:rPr lang="es-ES" sz="2000" dirty="0" smtClean="0"/>
              <a:t> </a:t>
            </a:r>
            <a:r>
              <a:rPr lang="es-ES" sz="2000" dirty="0"/>
              <a:t>Violencia Basada en Genero</a:t>
            </a:r>
          </a:p>
        </p:txBody>
      </p:sp>
      <p:pic>
        <p:nvPicPr>
          <p:cNvPr id="8" name="Imagen 7">
            <a:extLst>
              <a:ext uri="{FF2B5EF4-FFF2-40B4-BE49-F238E27FC236}">
                <a16:creationId xmlns:a16="http://schemas.microsoft.com/office/drawing/2014/main" xmlns="" id="{7491A04B-FD42-DD01-C81C-45F58E6A1C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2650" y="1428749"/>
            <a:ext cx="4546600" cy="4705311"/>
          </a:xfrm>
          <a:prstGeom prst="rect">
            <a:avLst/>
          </a:prstGeom>
          <a:noFill/>
          <a:ln>
            <a:noFill/>
          </a:ln>
        </p:spPr>
      </p:pic>
    </p:spTree>
    <p:extLst>
      <p:ext uri="{BB962C8B-B14F-4D97-AF65-F5344CB8AC3E}">
        <p14:creationId xmlns:p14="http://schemas.microsoft.com/office/powerpoint/2010/main" val="1252664501"/>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EDF44E42-D42E-6E81-C303-D5A63841AD2F}"/>
              </a:ext>
            </a:extLst>
          </p:cNvPr>
          <p:cNvSpPr/>
          <p:nvPr/>
        </p:nvSpPr>
        <p:spPr>
          <a:xfrm>
            <a:off x="476654" y="264146"/>
            <a:ext cx="3819052"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Diciembre /2025</a:t>
            </a:r>
            <a:endParaRPr lang="es-EC" sz="2000" b="1" dirty="0">
              <a:solidFill>
                <a:schemeClr val="tx1"/>
              </a:solidFill>
            </a:endParaRPr>
          </a:p>
        </p:txBody>
      </p:sp>
      <p:sp>
        <p:nvSpPr>
          <p:cNvPr id="7" name="Rectángulo 6">
            <a:extLst>
              <a:ext uri="{FF2B5EF4-FFF2-40B4-BE49-F238E27FC236}">
                <a16:creationId xmlns:a16="http://schemas.microsoft.com/office/drawing/2014/main" xmlns="" id="{FC4E9B0F-614E-3C2F-2BA2-719920DCBFD4}"/>
              </a:ext>
            </a:extLst>
          </p:cNvPr>
          <p:cNvSpPr/>
          <p:nvPr/>
        </p:nvSpPr>
        <p:spPr>
          <a:xfrm>
            <a:off x="476654" y="733425"/>
            <a:ext cx="10534246" cy="105727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buFont typeface="Wingdings" panose="05000000000000000000" pitchFamily="2" charset="2"/>
              <a:buChar char="ü"/>
            </a:pPr>
            <a:endParaRPr lang="es-MX" sz="28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07000"/>
              </a:lnSpc>
              <a:spcAft>
                <a:spcPts val="800"/>
              </a:spcAft>
              <a:buFont typeface="Wingdings" panose="05000000000000000000" pitchFamily="2" charset="2"/>
              <a:buChar char="ü"/>
            </a:pPr>
            <a:r>
              <a:rPr lang="es-MX" sz="1600" dirty="0"/>
              <a:t>Se realizó un </a:t>
            </a:r>
            <a:r>
              <a:rPr lang="es-MX" sz="1600" dirty="0" smtClean="0"/>
              <a:t>evento interinstitucional</a:t>
            </a:r>
            <a:r>
              <a:rPr lang="es-ES" sz="1600" dirty="0" smtClean="0"/>
              <a:t> </a:t>
            </a:r>
            <a:r>
              <a:rPr lang="es-ES" sz="1600" dirty="0"/>
              <a:t>con el GADMCE, Distrito de Salud, Fundación Maquita, Distrito de Educación, Defensoría Publica, Jefatura </a:t>
            </a:r>
            <a:r>
              <a:rPr lang="es-ES" sz="1600" dirty="0" smtClean="0"/>
              <a:t>Política y </a:t>
            </a:r>
            <a:r>
              <a:rPr lang="es-ES" sz="1600" dirty="0"/>
              <a:t>Junta </a:t>
            </a:r>
            <a:r>
              <a:rPr lang="es-ES" sz="1600" dirty="0" smtClean="0"/>
              <a:t>Cantonal. Por </a:t>
            </a:r>
            <a:r>
              <a:rPr lang="es-ES" sz="1600" dirty="0"/>
              <a:t>los 16 días de Activismo por el Dia Internacional de la Eliminación de la Violencia contra la Mujer</a:t>
            </a:r>
            <a:endParaRPr lang="es-EC" sz="1600" dirty="0"/>
          </a:p>
          <a:p>
            <a:endParaRPr lang="es-EC" sz="2800" dirty="0"/>
          </a:p>
        </p:txBody>
      </p:sp>
      <p:pic>
        <p:nvPicPr>
          <p:cNvPr id="4" name="Imagen 3">
            <a:extLst>
              <a:ext uri="{FF2B5EF4-FFF2-40B4-BE49-F238E27FC236}">
                <a16:creationId xmlns:a16="http://schemas.microsoft.com/office/drawing/2014/main" xmlns="" id="{FE1686DD-E4DD-657D-E157-0D708D174049}"/>
              </a:ext>
            </a:extLst>
          </p:cNvPr>
          <p:cNvPicPr>
            <a:picLocks noChangeAspect="1"/>
          </p:cNvPicPr>
          <p:nvPr/>
        </p:nvPicPr>
        <p:blipFill>
          <a:blip r:embed="rId2"/>
          <a:stretch>
            <a:fillRect/>
          </a:stretch>
        </p:blipFill>
        <p:spPr>
          <a:xfrm flipH="1">
            <a:off x="1045343" y="2000250"/>
            <a:ext cx="2730500" cy="2047875"/>
          </a:xfrm>
          <a:prstGeom prst="rect">
            <a:avLst/>
          </a:prstGeom>
        </p:spPr>
      </p:pic>
      <p:pic>
        <p:nvPicPr>
          <p:cNvPr id="8" name="Imagen 7">
            <a:extLst>
              <a:ext uri="{FF2B5EF4-FFF2-40B4-BE49-F238E27FC236}">
                <a16:creationId xmlns:a16="http://schemas.microsoft.com/office/drawing/2014/main" xmlns="" id="{80534328-7969-A5FF-773F-295874BD8785}"/>
              </a:ext>
            </a:extLst>
          </p:cNvPr>
          <p:cNvPicPr>
            <a:picLocks noChangeAspect="1"/>
          </p:cNvPicPr>
          <p:nvPr/>
        </p:nvPicPr>
        <p:blipFill rotWithShape="1">
          <a:blip r:embed="rId3"/>
          <a:srcRect t="5239" b="9157"/>
          <a:stretch/>
        </p:blipFill>
        <p:spPr>
          <a:xfrm>
            <a:off x="3925245" y="2000250"/>
            <a:ext cx="3189680" cy="2047875"/>
          </a:xfrm>
          <a:prstGeom prst="rect">
            <a:avLst/>
          </a:prstGeom>
        </p:spPr>
      </p:pic>
      <p:pic>
        <p:nvPicPr>
          <p:cNvPr id="10" name="Imagen 9">
            <a:extLst>
              <a:ext uri="{FF2B5EF4-FFF2-40B4-BE49-F238E27FC236}">
                <a16:creationId xmlns:a16="http://schemas.microsoft.com/office/drawing/2014/main" xmlns="" id="{93F5B49F-D0EA-7D0C-1F7F-8C76D1A0535F}"/>
              </a:ext>
            </a:extLst>
          </p:cNvPr>
          <p:cNvPicPr>
            <a:picLocks noChangeAspect="1"/>
          </p:cNvPicPr>
          <p:nvPr/>
        </p:nvPicPr>
        <p:blipFill>
          <a:blip r:embed="rId4"/>
          <a:stretch>
            <a:fillRect/>
          </a:stretch>
        </p:blipFill>
        <p:spPr>
          <a:xfrm>
            <a:off x="2911676" y="4171999"/>
            <a:ext cx="5483225" cy="2288869"/>
          </a:xfrm>
          <a:prstGeom prst="rect">
            <a:avLst/>
          </a:prstGeom>
        </p:spPr>
      </p:pic>
      <p:pic>
        <p:nvPicPr>
          <p:cNvPr id="12" name="Imagen 11">
            <a:extLst>
              <a:ext uri="{FF2B5EF4-FFF2-40B4-BE49-F238E27FC236}">
                <a16:creationId xmlns:a16="http://schemas.microsoft.com/office/drawing/2014/main" xmlns="" id="{5DB58795-8BA0-EEB8-0BF4-F53AEECFB627}"/>
              </a:ext>
            </a:extLst>
          </p:cNvPr>
          <p:cNvPicPr>
            <a:picLocks noChangeAspect="1"/>
          </p:cNvPicPr>
          <p:nvPr/>
        </p:nvPicPr>
        <p:blipFill>
          <a:blip r:embed="rId5"/>
          <a:stretch>
            <a:fillRect/>
          </a:stretch>
        </p:blipFill>
        <p:spPr>
          <a:xfrm>
            <a:off x="7216264" y="2000250"/>
            <a:ext cx="2471573" cy="2047875"/>
          </a:xfrm>
          <a:prstGeom prst="rect">
            <a:avLst/>
          </a:prstGeom>
        </p:spPr>
      </p:pic>
    </p:spTree>
    <p:extLst>
      <p:ext uri="{BB962C8B-B14F-4D97-AF65-F5344CB8AC3E}">
        <p14:creationId xmlns:p14="http://schemas.microsoft.com/office/powerpoint/2010/main" val="1952414546"/>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EDF44E42-D42E-6E81-C303-D5A63841AD2F}"/>
              </a:ext>
            </a:extLst>
          </p:cNvPr>
          <p:cNvSpPr/>
          <p:nvPr/>
        </p:nvSpPr>
        <p:spPr>
          <a:xfrm>
            <a:off x="476655" y="607046"/>
            <a:ext cx="3819052"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r>
              <a:rPr lang="es-MX" sz="2000" b="1" dirty="0">
                <a:solidFill>
                  <a:schemeClr val="tx1"/>
                </a:solidFill>
              </a:rPr>
              <a:t>Fecha: Diciembre/2025</a:t>
            </a:r>
            <a:endParaRPr lang="es-EC" sz="2000" b="1" dirty="0">
              <a:solidFill>
                <a:schemeClr val="tx1"/>
              </a:solidFill>
            </a:endParaRPr>
          </a:p>
        </p:txBody>
      </p:sp>
      <p:sp>
        <p:nvSpPr>
          <p:cNvPr id="7" name="Rectángulo 6">
            <a:extLst>
              <a:ext uri="{FF2B5EF4-FFF2-40B4-BE49-F238E27FC236}">
                <a16:creationId xmlns:a16="http://schemas.microsoft.com/office/drawing/2014/main" xmlns="" id="{FC4E9B0F-614E-3C2F-2BA2-719920DCBFD4}"/>
              </a:ext>
            </a:extLst>
          </p:cNvPr>
          <p:cNvSpPr/>
          <p:nvPr/>
        </p:nvSpPr>
        <p:spPr>
          <a:xfrm>
            <a:off x="476654" y="1099227"/>
            <a:ext cx="10057996" cy="89297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342900" indent="-342900">
              <a:buFont typeface="Wingdings" panose="05000000000000000000" pitchFamily="2" charset="2"/>
              <a:buChar char="ü"/>
            </a:pPr>
            <a:r>
              <a:rPr lang="es-ES" dirty="0"/>
              <a:t>Celebramos el Día Social del Adulto Mayor junto a la magia de la Navidad, en una jornada llena de alegría, música e integración. Reafirmamos nuestro compromiso de seguir trabajando por el bienestar, la inclusión y el respeto de nuestros adultos mayores</a:t>
            </a:r>
            <a:r>
              <a:rPr lang="es-ES" sz="2000" dirty="0"/>
              <a:t>.</a:t>
            </a:r>
            <a:endParaRPr lang="es-EC" sz="2000" dirty="0"/>
          </a:p>
        </p:txBody>
      </p:sp>
      <p:pic>
        <p:nvPicPr>
          <p:cNvPr id="4" name="Imagen 3">
            <a:extLst>
              <a:ext uri="{FF2B5EF4-FFF2-40B4-BE49-F238E27FC236}">
                <a16:creationId xmlns:a16="http://schemas.microsoft.com/office/drawing/2014/main" xmlns="" id="{9A090CC4-D100-85DC-47DF-A4F3672E6E0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7449" y="2109153"/>
            <a:ext cx="5476875" cy="4557120"/>
          </a:xfrm>
          <a:prstGeom prst="rect">
            <a:avLst/>
          </a:prstGeom>
          <a:noFill/>
          <a:ln>
            <a:noFill/>
          </a:ln>
        </p:spPr>
      </p:pic>
    </p:spTree>
    <p:extLst>
      <p:ext uri="{BB962C8B-B14F-4D97-AF65-F5344CB8AC3E}">
        <p14:creationId xmlns:p14="http://schemas.microsoft.com/office/powerpoint/2010/main" val="1506518793"/>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620901E5-0C68-0F5E-36BA-5D1BE5A79F23}"/>
              </a:ext>
            </a:extLst>
          </p:cNvPr>
          <p:cNvSpPr/>
          <p:nvPr/>
        </p:nvSpPr>
        <p:spPr>
          <a:xfrm>
            <a:off x="1171476" y="4257675"/>
            <a:ext cx="9375183" cy="707886"/>
          </a:xfrm>
          <a:prstGeom prst="rect">
            <a:avLst/>
          </a:prstGeom>
          <a:noFill/>
        </p:spPr>
        <p:txBody>
          <a:bodyPr wrap="square" lIns="91440" tIns="45720" rIns="91440" bIns="45720">
            <a:spAutoFit/>
          </a:bodyPr>
          <a:lstStyle/>
          <a:p>
            <a:pPr algn="ctr"/>
            <a:r>
              <a:rPr lang="es-MX" sz="4000" b="1" dirty="0">
                <a:solidFill>
                  <a:schemeClr val="tx2">
                    <a:lumMod val="75000"/>
                  </a:schemeClr>
                </a:solidFill>
              </a:rPr>
              <a:t>INFORME DE GASTOS</a:t>
            </a:r>
            <a:endParaRPr lang="es-EC" sz="4000" b="1" dirty="0">
              <a:solidFill>
                <a:schemeClr val="tx2">
                  <a:lumMod val="75000"/>
                </a:schemeClr>
              </a:solidFill>
            </a:endParaRPr>
          </a:p>
        </p:txBody>
      </p:sp>
      <p:pic>
        <p:nvPicPr>
          <p:cNvPr id="3" name="Imagen 2">
            <a:extLst>
              <a:ext uri="{FF2B5EF4-FFF2-40B4-BE49-F238E27FC236}">
                <a16:creationId xmlns:a16="http://schemas.microsoft.com/office/drawing/2014/main" xmlns="" id="{159F4A22-4A8E-D47E-1D89-9EDFD7E4AF7F}"/>
              </a:ext>
            </a:extLst>
          </p:cNvPr>
          <p:cNvPicPr>
            <a:picLocks noChangeAspect="1"/>
          </p:cNvPicPr>
          <p:nvPr/>
        </p:nvPicPr>
        <p:blipFill>
          <a:blip r:embed="rId2"/>
          <a:stretch>
            <a:fillRect/>
          </a:stretch>
        </p:blipFill>
        <p:spPr>
          <a:xfrm>
            <a:off x="4419600" y="1425714"/>
            <a:ext cx="2878936" cy="2652841"/>
          </a:xfrm>
          <a:prstGeom prst="rect">
            <a:avLst/>
          </a:prstGeom>
        </p:spPr>
      </p:pic>
    </p:spTree>
    <p:extLst>
      <p:ext uri="{BB962C8B-B14F-4D97-AF65-F5344CB8AC3E}">
        <p14:creationId xmlns:p14="http://schemas.microsoft.com/office/powerpoint/2010/main" val="4079728840"/>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A4685B16-3426-5EF3-A2D5-766DDE4276C8}"/>
              </a:ext>
            </a:extLst>
          </p:cNvPr>
          <p:cNvSpPr/>
          <p:nvPr/>
        </p:nvSpPr>
        <p:spPr>
          <a:xfrm>
            <a:off x="697314" y="1676664"/>
            <a:ext cx="9123974" cy="523220"/>
          </a:xfrm>
          <a:prstGeom prst="rect">
            <a:avLst/>
          </a:prstGeom>
          <a:noFill/>
        </p:spPr>
        <p:txBody>
          <a:bodyPr wrap="square" lIns="91440" tIns="45720" rIns="91440" bIns="45720">
            <a:spAutoFit/>
          </a:bodyPr>
          <a:lstStyle/>
          <a:p>
            <a:pPr algn="ctr"/>
            <a:r>
              <a:rPr lang="es-MX" sz="2800" b="1" dirty="0">
                <a:solidFill>
                  <a:schemeClr val="tx2">
                    <a:lumMod val="75000"/>
                  </a:schemeClr>
                </a:solidFill>
              </a:rPr>
              <a:t>INGRESOS MENSUALES DEL AÑO 2025</a:t>
            </a:r>
            <a:endParaRPr lang="es-EC" sz="2800" b="1" dirty="0">
              <a:solidFill>
                <a:schemeClr val="tx2">
                  <a:lumMod val="75000"/>
                </a:schemeClr>
              </a:solidFill>
            </a:endParaRPr>
          </a:p>
        </p:txBody>
      </p:sp>
      <p:sp>
        <p:nvSpPr>
          <p:cNvPr id="4" name="Rectángulo 3">
            <a:extLst>
              <a:ext uri="{FF2B5EF4-FFF2-40B4-BE49-F238E27FC236}">
                <a16:creationId xmlns:a16="http://schemas.microsoft.com/office/drawing/2014/main" xmlns="" id="{CE0341FC-528E-1EBD-E5A7-CBF421EA86FC}"/>
              </a:ext>
            </a:extLst>
          </p:cNvPr>
          <p:cNvSpPr/>
          <p:nvPr/>
        </p:nvSpPr>
        <p:spPr>
          <a:xfrm>
            <a:off x="1949364" y="2199884"/>
            <a:ext cx="6619875" cy="400110"/>
          </a:xfrm>
          <a:prstGeom prst="rect">
            <a:avLst/>
          </a:prstGeom>
          <a:noFill/>
        </p:spPr>
        <p:txBody>
          <a:bodyPr wrap="square" lIns="91440" tIns="45720" rIns="91440" bIns="45720">
            <a:spAutoFit/>
          </a:bodyPr>
          <a:lstStyle/>
          <a:p>
            <a:pPr algn="ctr"/>
            <a:r>
              <a:rPr lang="es-ES" sz="2000" b="1" cap="none" spc="0" dirty="0">
                <a:ln w="12700" cmpd="sng">
                  <a:solidFill>
                    <a:schemeClr val="accent4"/>
                  </a:solidFill>
                  <a:prstDash val="solid"/>
                </a:ln>
                <a:solidFill>
                  <a:schemeClr val="accent4"/>
                </a:solidFill>
                <a:effectLst/>
              </a:rPr>
              <a:t>Equivale al 2% del presupuesto del Gad municipal</a:t>
            </a:r>
          </a:p>
        </p:txBody>
      </p:sp>
      <p:graphicFrame>
        <p:nvGraphicFramePr>
          <p:cNvPr id="3" name="Tabla 2">
            <a:extLst>
              <a:ext uri="{FF2B5EF4-FFF2-40B4-BE49-F238E27FC236}">
                <a16:creationId xmlns:a16="http://schemas.microsoft.com/office/drawing/2014/main" xmlns="" id="{84AA16C7-D52E-0036-4643-A900474F4265}"/>
              </a:ext>
            </a:extLst>
          </p:cNvPr>
          <p:cNvGraphicFramePr>
            <a:graphicFrameLocks noGrp="1"/>
          </p:cNvGraphicFramePr>
          <p:nvPr>
            <p:extLst>
              <p:ext uri="{D42A27DB-BD31-4B8C-83A1-F6EECF244321}">
                <p14:modId xmlns:p14="http://schemas.microsoft.com/office/powerpoint/2010/main" val="2268866051"/>
              </p:ext>
            </p:extLst>
          </p:nvPr>
        </p:nvGraphicFramePr>
        <p:xfrm>
          <a:off x="2758750" y="2841967"/>
          <a:ext cx="5001102" cy="1800576"/>
        </p:xfrm>
        <a:graphic>
          <a:graphicData uri="http://schemas.openxmlformats.org/drawingml/2006/table">
            <a:tbl>
              <a:tblPr firstRow="1" firstCol="1" bandRow="1">
                <a:tableStyleId>{ED083AE6-46FA-4A59-8FB0-9F97EB10719F}</a:tableStyleId>
              </a:tblPr>
              <a:tblGrid>
                <a:gridCol w="3110873">
                  <a:extLst>
                    <a:ext uri="{9D8B030D-6E8A-4147-A177-3AD203B41FA5}">
                      <a16:colId xmlns:a16="http://schemas.microsoft.com/office/drawing/2014/main" xmlns="" val="2631359115"/>
                    </a:ext>
                  </a:extLst>
                </a:gridCol>
                <a:gridCol w="1890229">
                  <a:extLst>
                    <a:ext uri="{9D8B030D-6E8A-4147-A177-3AD203B41FA5}">
                      <a16:colId xmlns:a16="http://schemas.microsoft.com/office/drawing/2014/main" xmlns="" val="4262471655"/>
                    </a:ext>
                  </a:extLst>
                </a:gridCol>
              </a:tblGrid>
              <a:tr h="423658">
                <a:tc gridSpan="2">
                  <a:txBody>
                    <a:bodyPr/>
                    <a:lstStyle/>
                    <a:p>
                      <a:pPr algn="ctr">
                        <a:lnSpc>
                          <a:spcPct val="107000"/>
                        </a:lnSpc>
                        <a:spcAft>
                          <a:spcPts val="800"/>
                        </a:spcAft>
                      </a:pPr>
                      <a:r>
                        <a:rPr lang="es-EC" sz="1600">
                          <a:effectLst/>
                        </a:rPr>
                        <a:t>ASIGNACION MENSUAL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extLst>
                  <a:ext uri="{0D108BD9-81ED-4DB2-BD59-A6C34878D82A}">
                    <a16:rowId xmlns:a16="http://schemas.microsoft.com/office/drawing/2014/main" xmlns="" val="2693132131"/>
                  </a:ext>
                </a:extLst>
              </a:tr>
              <a:tr h="423658">
                <a:tc>
                  <a:txBody>
                    <a:bodyPr/>
                    <a:lstStyle/>
                    <a:p>
                      <a:pPr algn="ctr">
                        <a:lnSpc>
                          <a:spcPct val="107000"/>
                        </a:lnSpc>
                        <a:spcAft>
                          <a:spcPts val="800"/>
                        </a:spcAft>
                      </a:pPr>
                      <a:r>
                        <a:rPr lang="es-EC" sz="1600">
                          <a:effectLst/>
                        </a:rPr>
                        <a:t>MESES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2000" dirty="0">
                          <a:effectLst/>
                        </a:rPr>
                        <a:t>VALOR</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91100429"/>
                  </a:ext>
                </a:extLst>
              </a:tr>
              <a:tr h="476630">
                <a:tc>
                  <a:txBody>
                    <a:bodyPr/>
                    <a:lstStyle/>
                    <a:p>
                      <a:pPr algn="ctr">
                        <a:lnSpc>
                          <a:spcPct val="107000"/>
                        </a:lnSpc>
                        <a:spcAft>
                          <a:spcPts val="800"/>
                        </a:spcAft>
                      </a:pPr>
                      <a:r>
                        <a:rPr lang="es-EC" sz="18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es-EC" sz="2000" dirty="0">
                          <a:effectLst/>
                        </a:rPr>
                        <a:t>       3.805,13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831509997"/>
                  </a:ext>
                </a:extLst>
              </a:tr>
              <a:tr h="476630">
                <a:tc>
                  <a:txBody>
                    <a:bodyPr/>
                    <a:lstStyle/>
                    <a:p>
                      <a:pPr algn="ctr">
                        <a:lnSpc>
                          <a:spcPct val="107000"/>
                        </a:lnSpc>
                        <a:spcAft>
                          <a:spcPts val="800"/>
                        </a:spcAft>
                      </a:pPr>
                      <a:r>
                        <a:rPr lang="es-EC" sz="1600">
                          <a:effectLst/>
                        </a:rPr>
                        <a:t>TOTAL DE INGRESOS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2400" dirty="0">
                          <a:effectLst/>
                        </a:rPr>
                        <a:t>  45.661,56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2523834048"/>
                  </a:ext>
                </a:extLst>
              </a:tr>
            </a:tbl>
          </a:graphicData>
        </a:graphic>
      </p:graphicFrame>
    </p:spTree>
    <p:extLst>
      <p:ext uri="{BB962C8B-B14F-4D97-AF65-F5344CB8AC3E}">
        <p14:creationId xmlns:p14="http://schemas.microsoft.com/office/powerpoint/2010/main" val="808568101"/>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A4685B16-3426-5EF3-A2D5-766DDE4276C8}"/>
              </a:ext>
            </a:extLst>
          </p:cNvPr>
          <p:cNvSpPr/>
          <p:nvPr/>
        </p:nvSpPr>
        <p:spPr>
          <a:xfrm>
            <a:off x="1135465" y="276489"/>
            <a:ext cx="9123974" cy="523220"/>
          </a:xfrm>
          <a:prstGeom prst="rect">
            <a:avLst/>
          </a:prstGeom>
          <a:noFill/>
        </p:spPr>
        <p:txBody>
          <a:bodyPr wrap="square" lIns="91440" tIns="45720" rIns="91440" bIns="45720">
            <a:spAutoFit/>
          </a:bodyPr>
          <a:lstStyle/>
          <a:p>
            <a:pPr algn="ctr"/>
            <a:r>
              <a:rPr lang="es-MX" sz="2800" b="1" dirty="0">
                <a:solidFill>
                  <a:schemeClr val="tx2">
                    <a:lumMod val="75000"/>
                  </a:schemeClr>
                </a:solidFill>
              </a:rPr>
              <a:t>GASTOS MENSUALES DEL AÑO 2025</a:t>
            </a:r>
            <a:endParaRPr lang="es-EC" sz="2800" b="1" dirty="0">
              <a:solidFill>
                <a:schemeClr val="tx2">
                  <a:lumMod val="75000"/>
                </a:schemeClr>
              </a:solidFill>
            </a:endParaRPr>
          </a:p>
        </p:txBody>
      </p:sp>
      <p:sp>
        <p:nvSpPr>
          <p:cNvPr id="5" name="Rectángulo 4">
            <a:extLst>
              <a:ext uri="{FF2B5EF4-FFF2-40B4-BE49-F238E27FC236}">
                <a16:creationId xmlns:a16="http://schemas.microsoft.com/office/drawing/2014/main" xmlns="" id="{C7B5C089-5643-9090-0C0B-A47E9E9C8283}"/>
              </a:ext>
            </a:extLst>
          </p:cNvPr>
          <p:cNvSpPr/>
          <p:nvPr/>
        </p:nvSpPr>
        <p:spPr>
          <a:xfrm rot="16200000">
            <a:off x="-1021499" y="3165515"/>
            <a:ext cx="4562476" cy="1107996"/>
          </a:xfrm>
          <a:prstGeom prst="rect">
            <a:avLst/>
          </a:prstGeom>
          <a:noFill/>
        </p:spPr>
        <p:txBody>
          <a:bodyPr wrap="square" lIns="91440" tIns="45720" rIns="91440" bIns="45720">
            <a:spAutoFit/>
          </a:bodyPr>
          <a:lstStyle/>
          <a:p>
            <a:pPr algn="ctr"/>
            <a:r>
              <a:rPr lang="es-ES" sz="6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EGRESOS</a:t>
            </a:r>
          </a:p>
        </p:txBody>
      </p:sp>
      <p:pic>
        <p:nvPicPr>
          <p:cNvPr id="6" name="Imagen 5">
            <a:extLst>
              <a:ext uri="{FF2B5EF4-FFF2-40B4-BE49-F238E27FC236}">
                <a16:creationId xmlns:a16="http://schemas.microsoft.com/office/drawing/2014/main" xmlns="" id="{009787F8-C086-2952-CF0B-7E5B15F07B17}"/>
              </a:ext>
            </a:extLst>
          </p:cNvPr>
          <p:cNvPicPr>
            <a:picLocks noChangeAspect="1"/>
          </p:cNvPicPr>
          <p:nvPr/>
        </p:nvPicPr>
        <p:blipFill>
          <a:blip r:embed="rId2"/>
          <a:stretch>
            <a:fillRect/>
          </a:stretch>
        </p:blipFill>
        <p:spPr>
          <a:xfrm>
            <a:off x="2237907" y="799709"/>
            <a:ext cx="6706536" cy="230537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xmlns="" id="{901D1C78-4517-8AB4-EC35-8CFCAE84B155}"/>
              </a:ext>
            </a:extLst>
          </p:cNvPr>
          <p:cNvPicPr>
            <a:picLocks noChangeAspect="1"/>
          </p:cNvPicPr>
          <p:nvPr/>
        </p:nvPicPr>
        <p:blipFill>
          <a:blip r:embed="rId3"/>
          <a:stretch>
            <a:fillRect/>
          </a:stretch>
        </p:blipFill>
        <p:spPr>
          <a:xfrm>
            <a:off x="2247433" y="3200010"/>
            <a:ext cx="6697010" cy="280074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93953002"/>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A4685B16-3426-5EF3-A2D5-766DDE4276C8}"/>
              </a:ext>
            </a:extLst>
          </p:cNvPr>
          <p:cNvSpPr/>
          <p:nvPr/>
        </p:nvSpPr>
        <p:spPr>
          <a:xfrm>
            <a:off x="1135465" y="276489"/>
            <a:ext cx="9123974" cy="523220"/>
          </a:xfrm>
          <a:prstGeom prst="rect">
            <a:avLst/>
          </a:prstGeom>
          <a:noFill/>
        </p:spPr>
        <p:txBody>
          <a:bodyPr wrap="square" lIns="91440" tIns="45720" rIns="91440" bIns="45720">
            <a:spAutoFit/>
          </a:bodyPr>
          <a:lstStyle/>
          <a:p>
            <a:pPr algn="ctr"/>
            <a:r>
              <a:rPr lang="es-MX" sz="2800" b="1" dirty="0">
                <a:solidFill>
                  <a:schemeClr val="tx2">
                    <a:lumMod val="75000"/>
                  </a:schemeClr>
                </a:solidFill>
              </a:rPr>
              <a:t>GASTOS MENSUALES DEL AÑO 2025</a:t>
            </a:r>
            <a:endParaRPr lang="es-EC" sz="2800" b="1" dirty="0">
              <a:solidFill>
                <a:schemeClr val="tx2">
                  <a:lumMod val="75000"/>
                </a:schemeClr>
              </a:solidFill>
            </a:endParaRPr>
          </a:p>
        </p:txBody>
      </p:sp>
      <p:sp>
        <p:nvSpPr>
          <p:cNvPr id="5" name="Rectángulo 4">
            <a:extLst>
              <a:ext uri="{FF2B5EF4-FFF2-40B4-BE49-F238E27FC236}">
                <a16:creationId xmlns:a16="http://schemas.microsoft.com/office/drawing/2014/main" xmlns="" id="{C7B5C089-5643-9090-0C0B-A47E9E9C8283}"/>
              </a:ext>
            </a:extLst>
          </p:cNvPr>
          <p:cNvSpPr/>
          <p:nvPr/>
        </p:nvSpPr>
        <p:spPr>
          <a:xfrm rot="16200000">
            <a:off x="951114" y="2072193"/>
            <a:ext cx="2128840" cy="584775"/>
          </a:xfrm>
          <a:prstGeom prst="rect">
            <a:avLst/>
          </a:prstGeom>
          <a:noFill/>
        </p:spPr>
        <p:txBody>
          <a:bodyPr wrap="square" lIns="91440" tIns="45720" rIns="91440" bIns="45720">
            <a:spAutoFit/>
          </a:bodyPr>
          <a:lstStyle/>
          <a:p>
            <a:pPr algn="ctr"/>
            <a:r>
              <a:rPr lang="es-ES"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EGRESOS</a:t>
            </a:r>
          </a:p>
        </p:txBody>
      </p:sp>
      <p:pic>
        <p:nvPicPr>
          <p:cNvPr id="4" name="Imagen 3">
            <a:extLst>
              <a:ext uri="{FF2B5EF4-FFF2-40B4-BE49-F238E27FC236}">
                <a16:creationId xmlns:a16="http://schemas.microsoft.com/office/drawing/2014/main" xmlns="" id="{42E0C3A5-52A7-A0ED-D842-279240790F86}"/>
              </a:ext>
            </a:extLst>
          </p:cNvPr>
          <p:cNvPicPr>
            <a:picLocks noChangeAspect="1"/>
          </p:cNvPicPr>
          <p:nvPr/>
        </p:nvPicPr>
        <p:blipFill>
          <a:blip r:embed="rId2"/>
          <a:stretch>
            <a:fillRect/>
          </a:stretch>
        </p:blipFill>
        <p:spPr>
          <a:xfrm>
            <a:off x="2409355" y="845754"/>
            <a:ext cx="6725589" cy="321989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7" name="Tabla 6">
            <a:extLst>
              <a:ext uri="{FF2B5EF4-FFF2-40B4-BE49-F238E27FC236}">
                <a16:creationId xmlns:a16="http://schemas.microsoft.com/office/drawing/2014/main" xmlns="" id="{C7316E7B-C71D-4A75-8323-D8F60AF94C5E}"/>
              </a:ext>
            </a:extLst>
          </p:cNvPr>
          <p:cNvGraphicFramePr>
            <a:graphicFrameLocks noGrp="1"/>
          </p:cNvGraphicFramePr>
          <p:nvPr>
            <p:extLst>
              <p:ext uri="{D42A27DB-BD31-4B8C-83A1-F6EECF244321}">
                <p14:modId xmlns:p14="http://schemas.microsoft.com/office/powerpoint/2010/main" val="1672129981"/>
              </p:ext>
            </p:extLst>
          </p:nvPr>
        </p:nvGraphicFramePr>
        <p:xfrm>
          <a:off x="3048000" y="4402296"/>
          <a:ext cx="4638675" cy="2036605"/>
        </p:xfrm>
        <a:graphic>
          <a:graphicData uri="http://schemas.openxmlformats.org/drawingml/2006/table">
            <a:tbl>
              <a:tblPr firstRow="1" firstCol="1" bandRow="1">
                <a:tableStyleId>{BDBED569-4797-4DF1-A0F4-6AAB3CD982D8}</a:tableStyleId>
              </a:tblPr>
              <a:tblGrid>
                <a:gridCol w="3181382">
                  <a:extLst>
                    <a:ext uri="{9D8B030D-6E8A-4147-A177-3AD203B41FA5}">
                      <a16:colId xmlns:a16="http://schemas.microsoft.com/office/drawing/2014/main" xmlns="" val="3376571367"/>
                    </a:ext>
                  </a:extLst>
                </a:gridCol>
                <a:gridCol w="1457293">
                  <a:extLst>
                    <a:ext uri="{9D8B030D-6E8A-4147-A177-3AD203B41FA5}">
                      <a16:colId xmlns:a16="http://schemas.microsoft.com/office/drawing/2014/main" xmlns="" val="494872016"/>
                    </a:ext>
                  </a:extLst>
                </a:gridCol>
              </a:tblGrid>
              <a:tr h="522639">
                <a:tc gridSpan="2">
                  <a:txBody>
                    <a:bodyPr/>
                    <a:lstStyle/>
                    <a:p>
                      <a:pPr algn="ctr">
                        <a:lnSpc>
                          <a:spcPct val="107000"/>
                        </a:lnSpc>
                        <a:spcAft>
                          <a:spcPts val="800"/>
                        </a:spcAft>
                      </a:pPr>
                      <a:r>
                        <a:rPr lang="es-EC" sz="3200" dirty="0">
                          <a:effectLst/>
                        </a:rPr>
                        <a:t>CAPITAL O PATRIMONIO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extLst>
                  <a:ext uri="{0D108BD9-81ED-4DB2-BD59-A6C34878D82A}">
                    <a16:rowId xmlns:a16="http://schemas.microsoft.com/office/drawing/2014/main" xmlns="" val="734857805"/>
                  </a:ext>
                </a:extLst>
              </a:tr>
              <a:tr h="293955">
                <a:tc>
                  <a:txBody>
                    <a:bodyPr/>
                    <a:lstStyle/>
                    <a:p>
                      <a:pPr algn="ctr">
                        <a:lnSpc>
                          <a:spcPct val="107000"/>
                        </a:lnSpc>
                        <a:spcAft>
                          <a:spcPts val="800"/>
                        </a:spcAft>
                      </a:pPr>
                      <a:r>
                        <a:rPr lang="es-EC" sz="1800" b="1" dirty="0">
                          <a:effectLst/>
                        </a:rPr>
                        <a:t>DETALLE</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800" b="1" dirty="0">
                          <a:effectLst/>
                        </a:rPr>
                        <a:t>TOTAL</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803658675"/>
                  </a:ext>
                </a:extLst>
              </a:tr>
              <a:tr h="388175">
                <a:tc>
                  <a:txBody>
                    <a:bodyPr/>
                    <a:lstStyle/>
                    <a:p>
                      <a:pPr>
                        <a:lnSpc>
                          <a:spcPct val="107000"/>
                        </a:lnSpc>
                        <a:spcAft>
                          <a:spcPts val="800"/>
                        </a:spcAft>
                      </a:pPr>
                      <a:r>
                        <a:rPr lang="es-EC" sz="1400">
                          <a:effectLst/>
                        </a:rPr>
                        <a:t>INGRESOS (ASIGNACIONES 2025)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es-EC" sz="1400" dirty="0">
                          <a:effectLst/>
                        </a:rPr>
                        <a:t>        45.661,56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1861065042"/>
                  </a:ext>
                </a:extLst>
              </a:tr>
              <a:tr h="388175">
                <a:tc>
                  <a:txBody>
                    <a:bodyPr/>
                    <a:lstStyle/>
                    <a:p>
                      <a:pPr>
                        <a:lnSpc>
                          <a:spcPct val="107000"/>
                        </a:lnSpc>
                        <a:spcAft>
                          <a:spcPts val="800"/>
                        </a:spcAft>
                      </a:pPr>
                      <a:r>
                        <a:rPr lang="es-EC" sz="1400">
                          <a:effectLst/>
                        </a:rPr>
                        <a:t>EGRESOS (GASTOS)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es-EC" sz="1400" dirty="0">
                          <a:effectLst/>
                        </a:rPr>
                        <a:t>         43.516,89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4022550591"/>
                  </a:ext>
                </a:extLst>
              </a:tr>
              <a:tr h="443661">
                <a:tc>
                  <a:txBody>
                    <a:bodyPr/>
                    <a:lstStyle/>
                    <a:p>
                      <a:pPr algn="l">
                        <a:lnSpc>
                          <a:spcPct val="107000"/>
                        </a:lnSpc>
                        <a:spcAft>
                          <a:spcPts val="800"/>
                        </a:spcAft>
                      </a:pPr>
                      <a:r>
                        <a:rPr lang="es-EC" sz="1600" dirty="0">
                          <a:effectLst/>
                        </a:rPr>
                        <a:t>SALDO AL 31/12/2025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600" b="1" dirty="0">
                          <a:effectLst/>
                        </a:rPr>
                        <a:t>       2.144,67 </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xmlns="" val="3095088189"/>
                  </a:ext>
                </a:extLst>
              </a:tr>
            </a:tbl>
          </a:graphicData>
        </a:graphic>
      </p:graphicFrame>
    </p:spTree>
    <p:extLst>
      <p:ext uri="{BB962C8B-B14F-4D97-AF65-F5344CB8AC3E}">
        <p14:creationId xmlns:p14="http://schemas.microsoft.com/office/powerpoint/2010/main" val="2706294983"/>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E12CE81F-1EBA-7244-1EB6-1DF383C2D2E9}"/>
              </a:ext>
            </a:extLst>
          </p:cNvPr>
          <p:cNvSpPr/>
          <p:nvPr/>
        </p:nvSpPr>
        <p:spPr>
          <a:xfrm>
            <a:off x="3415496" y="3648682"/>
            <a:ext cx="4237058" cy="1323439"/>
          </a:xfrm>
          <a:prstGeom prst="rect">
            <a:avLst/>
          </a:prstGeom>
          <a:noFill/>
        </p:spPr>
        <p:txBody>
          <a:bodyPr wrap="none" lIns="91440" tIns="45720" rIns="91440" bIns="45720">
            <a:spAutoFit/>
          </a:bodyPr>
          <a:lstStyle/>
          <a:p>
            <a:pPr algn="ctr"/>
            <a:r>
              <a:rPr lang="es-E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GRACIAS</a:t>
            </a:r>
            <a:endParaRPr lang="es-ES" sz="8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3" name="Imagen 2">
            <a:extLst>
              <a:ext uri="{FF2B5EF4-FFF2-40B4-BE49-F238E27FC236}">
                <a16:creationId xmlns:a16="http://schemas.microsoft.com/office/drawing/2014/main" xmlns="" id="{D49F0A7A-4977-6695-B702-0B41E7FDFF53}"/>
              </a:ext>
            </a:extLst>
          </p:cNvPr>
          <p:cNvPicPr>
            <a:picLocks noChangeAspect="1"/>
          </p:cNvPicPr>
          <p:nvPr/>
        </p:nvPicPr>
        <p:blipFill>
          <a:blip r:embed="rId2"/>
          <a:stretch>
            <a:fillRect/>
          </a:stretch>
        </p:blipFill>
        <p:spPr>
          <a:xfrm>
            <a:off x="4410075" y="1577319"/>
            <a:ext cx="2247900" cy="2071363"/>
          </a:xfrm>
          <a:prstGeom prst="rect">
            <a:avLst/>
          </a:prstGeom>
        </p:spPr>
      </p:pic>
    </p:spTree>
    <p:extLst>
      <p:ext uri="{BB962C8B-B14F-4D97-AF65-F5344CB8AC3E}">
        <p14:creationId xmlns:p14="http://schemas.microsoft.com/office/powerpoint/2010/main" val="294067423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xmlns="" id="{E7182153-3D35-9B8B-3F3B-062ABFC84ED4}"/>
              </a:ext>
            </a:extLst>
          </p:cNvPr>
          <p:cNvGraphicFramePr/>
          <p:nvPr>
            <p:extLst>
              <p:ext uri="{D42A27DB-BD31-4B8C-83A1-F6EECF244321}">
                <p14:modId xmlns:p14="http://schemas.microsoft.com/office/powerpoint/2010/main" val="2243392506"/>
              </p:ext>
            </p:extLst>
          </p:nvPr>
        </p:nvGraphicFramePr>
        <p:xfrm>
          <a:off x="1788809" y="719667"/>
          <a:ext cx="7403829" cy="5116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7419384"/>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xmlns="" id="{E7182153-3D35-9B8B-3F3B-062ABFC84ED4}"/>
              </a:ext>
            </a:extLst>
          </p:cNvPr>
          <p:cNvGraphicFramePr/>
          <p:nvPr>
            <p:extLst>
              <p:ext uri="{D42A27DB-BD31-4B8C-83A1-F6EECF244321}">
                <p14:modId xmlns:p14="http://schemas.microsoft.com/office/powerpoint/2010/main" val="40652242"/>
              </p:ext>
            </p:extLst>
          </p:nvPr>
        </p:nvGraphicFramePr>
        <p:xfrm>
          <a:off x="1788807" y="369471"/>
          <a:ext cx="7403829" cy="5116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xmlns="" id="{31767A16-4902-05A1-6FA4-11D784DFAC15}"/>
              </a:ext>
            </a:extLst>
          </p:cNvPr>
          <p:cNvPicPr>
            <a:picLocks noChangeAspect="1"/>
          </p:cNvPicPr>
          <p:nvPr/>
        </p:nvPicPr>
        <p:blipFill>
          <a:blip r:embed="rId7"/>
          <a:stretch>
            <a:fillRect/>
          </a:stretch>
        </p:blipFill>
        <p:spPr>
          <a:xfrm>
            <a:off x="4325497" y="4496325"/>
            <a:ext cx="2330447" cy="2147667"/>
          </a:xfrm>
          <a:prstGeom prst="rect">
            <a:avLst/>
          </a:prstGeom>
        </p:spPr>
      </p:pic>
    </p:spTree>
    <p:extLst>
      <p:ext uri="{BB962C8B-B14F-4D97-AF65-F5344CB8AC3E}">
        <p14:creationId xmlns:p14="http://schemas.microsoft.com/office/powerpoint/2010/main" val="2080817252"/>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xmlns="" id="{61F0F131-6528-BD2E-9204-5E34F23CCE8B}"/>
              </a:ext>
            </a:extLst>
          </p:cNvPr>
          <p:cNvPicPr>
            <a:picLocks noChangeAspect="1"/>
          </p:cNvPicPr>
          <p:nvPr/>
        </p:nvPicPr>
        <p:blipFill>
          <a:blip r:embed="rId2"/>
          <a:stretch>
            <a:fillRect/>
          </a:stretch>
        </p:blipFill>
        <p:spPr>
          <a:xfrm>
            <a:off x="0" y="194447"/>
            <a:ext cx="10516511" cy="963251"/>
          </a:xfrm>
          <a:prstGeom prst="rect">
            <a:avLst/>
          </a:prstGeom>
        </p:spPr>
      </p:pic>
      <p:pic>
        <p:nvPicPr>
          <p:cNvPr id="3" name="Imagen 2">
            <a:extLst>
              <a:ext uri="{FF2B5EF4-FFF2-40B4-BE49-F238E27FC236}">
                <a16:creationId xmlns:a16="http://schemas.microsoft.com/office/drawing/2014/main" xmlns="" id="{462EB900-CBA5-72CA-1DEC-F0229597FDD2}"/>
              </a:ext>
            </a:extLst>
          </p:cNvPr>
          <p:cNvPicPr>
            <a:picLocks noChangeAspect="1"/>
          </p:cNvPicPr>
          <p:nvPr/>
        </p:nvPicPr>
        <p:blipFill>
          <a:blip r:embed="rId3"/>
          <a:stretch>
            <a:fillRect/>
          </a:stretch>
        </p:blipFill>
        <p:spPr>
          <a:xfrm>
            <a:off x="767731" y="1579413"/>
            <a:ext cx="3499768" cy="2039277"/>
          </a:xfrm>
          <a:prstGeom prst="rect">
            <a:avLst/>
          </a:prstGeom>
        </p:spPr>
      </p:pic>
      <p:pic>
        <p:nvPicPr>
          <p:cNvPr id="4" name="Imagen 3">
            <a:extLst>
              <a:ext uri="{FF2B5EF4-FFF2-40B4-BE49-F238E27FC236}">
                <a16:creationId xmlns:a16="http://schemas.microsoft.com/office/drawing/2014/main" xmlns="" id="{0288EAA6-0ADC-4AAD-5493-34CAFF6E0DA2}"/>
              </a:ext>
            </a:extLst>
          </p:cNvPr>
          <p:cNvPicPr>
            <a:picLocks noChangeAspect="1"/>
          </p:cNvPicPr>
          <p:nvPr/>
        </p:nvPicPr>
        <p:blipFill>
          <a:blip r:embed="rId4"/>
          <a:stretch>
            <a:fillRect/>
          </a:stretch>
        </p:blipFill>
        <p:spPr>
          <a:xfrm>
            <a:off x="767731" y="3953039"/>
            <a:ext cx="4045185" cy="1739123"/>
          </a:xfrm>
          <a:prstGeom prst="rect">
            <a:avLst/>
          </a:prstGeom>
        </p:spPr>
      </p:pic>
      <p:pic>
        <p:nvPicPr>
          <p:cNvPr id="5" name="Imagen 4">
            <a:extLst>
              <a:ext uri="{FF2B5EF4-FFF2-40B4-BE49-F238E27FC236}">
                <a16:creationId xmlns:a16="http://schemas.microsoft.com/office/drawing/2014/main" xmlns="" id="{F0CB8B7B-780C-3C65-6D3D-AA03ABA3D212}"/>
              </a:ext>
            </a:extLst>
          </p:cNvPr>
          <p:cNvPicPr>
            <a:picLocks noChangeAspect="1"/>
          </p:cNvPicPr>
          <p:nvPr/>
        </p:nvPicPr>
        <p:blipFill>
          <a:blip r:embed="rId5"/>
          <a:stretch>
            <a:fillRect/>
          </a:stretch>
        </p:blipFill>
        <p:spPr>
          <a:xfrm>
            <a:off x="4812916" y="1423940"/>
            <a:ext cx="4608975" cy="2194750"/>
          </a:xfrm>
          <a:prstGeom prst="rect">
            <a:avLst/>
          </a:prstGeom>
        </p:spPr>
      </p:pic>
      <p:pic>
        <p:nvPicPr>
          <p:cNvPr id="7" name="Imagen 6">
            <a:extLst>
              <a:ext uri="{FF2B5EF4-FFF2-40B4-BE49-F238E27FC236}">
                <a16:creationId xmlns:a16="http://schemas.microsoft.com/office/drawing/2014/main" xmlns="" id="{A49B6A5F-D9F1-EBE9-7A1F-5F1E9786367F}"/>
              </a:ext>
            </a:extLst>
          </p:cNvPr>
          <p:cNvPicPr>
            <a:picLocks noChangeAspect="1"/>
          </p:cNvPicPr>
          <p:nvPr/>
        </p:nvPicPr>
        <p:blipFill>
          <a:blip r:embed="rId6"/>
          <a:stretch>
            <a:fillRect/>
          </a:stretch>
        </p:blipFill>
        <p:spPr>
          <a:xfrm>
            <a:off x="4812916" y="3618690"/>
            <a:ext cx="4608975" cy="1341236"/>
          </a:xfrm>
          <a:prstGeom prst="rect">
            <a:avLst/>
          </a:prstGeom>
        </p:spPr>
      </p:pic>
      <p:pic>
        <p:nvPicPr>
          <p:cNvPr id="8" name="Imagen 7">
            <a:extLst>
              <a:ext uri="{FF2B5EF4-FFF2-40B4-BE49-F238E27FC236}">
                <a16:creationId xmlns:a16="http://schemas.microsoft.com/office/drawing/2014/main" xmlns="" id="{FC2AA532-8B07-23C2-CA34-D97E816B7478}"/>
              </a:ext>
            </a:extLst>
          </p:cNvPr>
          <p:cNvPicPr>
            <a:picLocks noChangeAspect="1"/>
          </p:cNvPicPr>
          <p:nvPr/>
        </p:nvPicPr>
        <p:blipFill>
          <a:blip r:embed="rId7"/>
          <a:stretch>
            <a:fillRect/>
          </a:stretch>
        </p:blipFill>
        <p:spPr>
          <a:xfrm>
            <a:off x="4812916" y="5176187"/>
            <a:ext cx="4540582" cy="1031950"/>
          </a:xfrm>
          <a:prstGeom prst="rect">
            <a:avLst/>
          </a:prstGeom>
        </p:spPr>
      </p:pic>
      <p:sp>
        <p:nvSpPr>
          <p:cNvPr id="10" name="CuadroTexto 9">
            <a:extLst>
              <a:ext uri="{FF2B5EF4-FFF2-40B4-BE49-F238E27FC236}">
                <a16:creationId xmlns:a16="http://schemas.microsoft.com/office/drawing/2014/main" xmlns="" id="{495862B7-D684-110C-188B-FDABBF08814C}"/>
              </a:ext>
            </a:extLst>
          </p:cNvPr>
          <p:cNvSpPr txBox="1"/>
          <p:nvPr/>
        </p:nvSpPr>
        <p:spPr>
          <a:xfrm>
            <a:off x="2601468" y="6337518"/>
            <a:ext cx="6099048" cy="369332"/>
          </a:xfrm>
          <a:prstGeom prst="rect">
            <a:avLst/>
          </a:prstGeom>
          <a:noFill/>
        </p:spPr>
        <p:txBody>
          <a:bodyPr wrap="square">
            <a:spAutoFit/>
          </a:bodyPr>
          <a:lstStyle/>
          <a:p>
            <a:r>
              <a:rPr lang="es-ES" b="1" dirty="0">
                <a:latin typeface="Calibri" panose="020F0502020204030204" pitchFamily="34" charset="0"/>
                <a:ea typeface="Calibri" panose="020F0502020204030204" pitchFamily="34" charset="0"/>
              </a:rPr>
              <a:t>RESOLUCION </a:t>
            </a:r>
            <a:r>
              <a:rPr lang="es-ES" sz="1800" b="1" dirty="0" err="1">
                <a:effectLst/>
                <a:latin typeface="Calibri" panose="020F0502020204030204" pitchFamily="34" charset="0"/>
                <a:ea typeface="Calibri" panose="020F0502020204030204" pitchFamily="34" charset="0"/>
              </a:rPr>
              <a:t>Nº</a:t>
            </a:r>
            <a:r>
              <a:rPr lang="es-ES" sz="1800" b="1" dirty="0">
                <a:effectLst/>
                <a:latin typeface="Calibri" panose="020F0502020204030204" pitchFamily="34" charset="0"/>
                <a:ea typeface="Calibri" panose="020F0502020204030204" pitchFamily="34" charset="0"/>
              </a:rPr>
              <a:t> CPCCS-PLE-SG-004-O-2026-0030</a:t>
            </a:r>
            <a:endParaRPr lang="es-EC" dirty="0"/>
          </a:p>
        </p:txBody>
      </p:sp>
    </p:spTree>
    <p:extLst>
      <p:ext uri="{BB962C8B-B14F-4D97-AF65-F5344CB8AC3E}">
        <p14:creationId xmlns:p14="http://schemas.microsoft.com/office/powerpoint/2010/main" val="926630370"/>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2EDD7C99-C546-70BE-4378-CAFEA454CF03}"/>
              </a:ext>
            </a:extLst>
          </p:cNvPr>
          <p:cNvSpPr txBox="1"/>
          <p:nvPr/>
        </p:nvSpPr>
        <p:spPr>
          <a:xfrm>
            <a:off x="1653704" y="333452"/>
            <a:ext cx="7577846" cy="830997"/>
          </a:xfrm>
          <a:prstGeom prst="rect">
            <a:avLst/>
          </a:prstGeom>
          <a:noFill/>
          <a:ln>
            <a:solidFill>
              <a:schemeClr val="accent1"/>
            </a:solidFill>
          </a:ln>
        </p:spPr>
        <p:txBody>
          <a:bodyPr wrap="square">
            <a:spAutoFit/>
          </a:bodyPr>
          <a:lstStyle/>
          <a:p>
            <a:pPr algn="ctr"/>
            <a:r>
              <a:rPr lang="es-MX" sz="2400" dirty="0"/>
              <a:t>Fases del proceso de  Rendición de Cuentas     </a:t>
            </a:r>
            <a:br>
              <a:rPr lang="es-MX" sz="2400" dirty="0"/>
            </a:br>
            <a:r>
              <a:rPr lang="es-MX" sz="2400" dirty="0"/>
              <a:t> RESOLUCIÓN No. CPCCS-PLE-SG-004-O-2026-0030 </a:t>
            </a:r>
          </a:p>
        </p:txBody>
      </p:sp>
      <p:graphicFrame>
        <p:nvGraphicFramePr>
          <p:cNvPr id="2" name="Tabla 1">
            <a:extLst>
              <a:ext uri="{FF2B5EF4-FFF2-40B4-BE49-F238E27FC236}">
                <a16:creationId xmlns:a16="http://schemas.microsoft.com/office/drawing/2014/main" xmlns="" id="{25F1C030-0E71-612F-D17F-082FF97E99F4}"/>
              </a:ext>
            </a:extLst>
          </p:cNvPr>
          <p:cNvGraphicFramePr>
            <a:graphicFrameLocks noGrp="1"/>
          </p:cNvGraphicFramePr>
          <p:nvPr>
            <p:extLst>
              <p:ext uri="{D42A27DB-BD31-4B8C-83A1-F6EECF244321}">
                <p14:modId xmlns:p14="http://schemas.microsoft.com/office/powerpoint/2010/main" val="1946469837"/>
              </p:ext>
            </p:extLst>
          </p:nvPr>
        </p:nvGraphicFramePr>
        <p:xfrm>
          <a:off x="1653704" y="1636776"/>
          <a:ext cx="7577846" cy="3939953"/>
        </p:xfrm>
        <a:graphic>
          <a:graphicData uri="http://schemas.openxmlformats.org/drawingml/2006/table">
            <a:tbl>
              <a:tblPr firstRow="1" firstCol="1" bandRow="1">
                <a:tableStyleId>{5DA37D80-6434-44D0-A028-1B22A696006F}</a:tableStyleId>
              </a:tblPr>
              <a:tblGrid>
                <a:gridCol w="3913734">
                  <a:extLst>
                    <a:ext uri="{9D8B030D-6E8A-4147-A177-3AD203B41FA5}">
                      <a16:colId xmlns:a16="http://schemas.microsoft.com/office/drawing/2014/main" xmlns="" val="3734587613"/>
                    </a:ext>
                  </a:extLst>
                </a:gridCol>
                <a:gridCol w="3664112">
                  <a:extLst>
                    <a:ext uri="{9D8B030D-6E8A-4147-A177-3AD203B41FA5}">
                      <a16:colId xmlns:a16="http://schemas.microsoft.com/office/drawing/2014/main" xmlns="" val="127365897"/>
                    </a:ext>
                  </a:extLst>
                </a:gridCol>
              </a:tblGrid>
              <a:tr h="567211">
                <a:tc>
                  <a:txBody>
                    <a:bodyPr/>
                    <a:lstStyle/>
                    <a:p>
                      <a:pPr marR="172720" algn="ctr">
                        <a:spcBef>
                          <a:spcPts val="600"/>
                        </a:spcBef>
                        <a:spcAft>
                          <a:spcPts val="0"/>
                        </a:spcAft>
                      </a:pPr>
                      <a:r>
                        <a:rPr lang="es-ES" sz="2400" spc="-20" dirty="0">
                          <a:effectLst/>
                        </a:rPr>
                        <a:t>Fase </a:t>
                      </a:r>
                      <a:endParaRPr lang="es-EC" sz="2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marR="172720" algn="ctr">
                        <a:spcBef>
                          <a:spcPts val="600"/>
                        </a:spcBef>
                        <a:spcAft>
                          <a:spcPts val="0"/>
                        </a:spcAft>
                      </a:pPr>
                      <a:r>
                        <a:rPr lang="es-ES" sz="2400" dirty="0">
                          <a:effectLst/>
                        </a:rPr>
                        <a:t>Tiempo</a:t>
                      </a:r>
                      <a:r>
                        <a:rPr lang="es-ES" sz="2400" spc="-105" dirty="0">
                          <a:effectLst/>
                        </a:rPr>
                        <a:t> </a:t>
                      </a:r>
                      <a:r>
                        <a:rPr lang="es-ES" sz="2400" dirty="0">
                          <a:effectLst/>
                        </a:rPr>
                        <a:t>de </a:t>
                      </a:r>
                      <a:r>
                        <a:rPr lang="es-ES" sz="2400" spc="-10" dirty="0">
                          <a:effectLst/>
                        </a:rPr>
                        <a:t>ejecución</a:t>
                      </a:r>
                      <a:endParaRPr lang="es-EC" sz="20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extLst>
                  <a:ext uri="{0D108BD9-81ED-4DB2-BD59-A6C34878D82A}">
                    <a16:rowId xmlns:a16="http://schemas.microsoft.com/office/drawing/2014/main" xmlns="" val="4213619497"/>
                  </a:ext>
                </a:extLst>
              </a:tr>
              <a:tr h="838522">
                <a:tc>
                  <a:txBody>
                    <a:bodyPr/>
                    <a:lstStyle/>
                    <a:p>
                      <a:pPr marL="0" marR="172720" lvl="0" indent="0" algn="just" defTabSz="266700">
                        <a:spcBef>
                          <a:spcPts val="600"/>
                        </a:spcBef>
                        <a:spcAft>
                          <a:spcPts val="0"/>
                        </a:spcAft>
                        <a:buFont typeface="+mj-lt"/>
                        <a:buNone/>
                      </a:pPr>
                      <a:r>
                        <a:rPr lang="es-ES" sz="1800" dirty="0">
                          <a:effectLst/>
                        </a:rPr>
                        <a:t>1. Planificación y facilitación del proceso desde la Asamblea Local Ciudadana</a:t>
                      </a:r>
                      <a:endParaRPr lang="es-EC" sz="36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marR="172720" algn="ctr">
                        <a:spcBef>
                          <a:spcPts val="600"/>
                        </a:spcBef>
                        <a:spcAft>
                          <a:spcPts val="0"/>
                        </a:spcAft>
                      </a:pPr>
                      <a:r>
                        <a:rPr lang="es-ES" sz="1800" dirty="0">
                          <a:effectLst/>
                        </a:rPr>
                        <a:t>Febrero – Marzo 2026</a:t>
                      </a:r>
                      <a:endParaRPr lang="es-EC" sz="36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extLst>
                  <a:ext uri="{0D108BD9-81ED-4DB2-BD59-A6C34878D82A}">
                    <a16:rowId xmlns:a16="http://schemas.microsoft.com/office/drawing/2014/main" xmlns="" val="2485260074"/>
                  </a:ext>
                </a:extLst>
              </a:tr>
              <a:tr h="841914">
                <a:tc>
                  <a:txBody>
                    <a:bodyPr/>
                    <a:lstStyle/>
                    <a:p>
                      <a:pPr marL="0" marR="172720" lvl="0" indent="0" algn="just" defTabSz="361950">
                        <a:spcBef>
                          <a:spcPts val="600"/>
                        </a:spcBef>
                        <a:spcAft>
                          <a:spcPts val="0"/>
                        </a:spcAft>
                        <a:buFont typeface="+mj-lt"/>
                        <a:buNone/>
                        <a:tabLst>
                          <a:tab pos="361950" algn="l"/>
                        </a:tabLst>
                      </a:pPr>
                      <a:r>
                        <a:rPr lang="es-ES" sz="1800" dirty="0">
                          <a:effectLst/>
                        </a:rPr>
                        <a:t>2. Elaboración del Informe de Rendición de Cuentas </a:t>
                      </a:r>
                      <a:endParaRPr lang="es-EC" sz="36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marR="172720" algn="ctr">
                        <a:spcBef>
                          <a:spcPts val="600"/>
                        </a:spcBef>
                        <a:spcAft>
                          <a:spcPts val="0"/>
                        </a:spcAft>
                      </a:pPr>
                      <a:r>
                        <a:rPr lang="es-ES" sz="1800" dirty="0">
                          <a:effectLst/>
                        </a:rPr>
                        <a:t>Abril 2026</a:t>
                      </a:r>
                      <a:endParaRPr lang="es-EC" sz="36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extLst>
                  <a:ext uri="{0D108BD9-81ED-4DB2-BD59-A6C34878D82A}">
                    <a16:rowId xmlns:a16="http://schemas.microsoft.com/office/drawing/2014/main" xmlns="" val="2528667050"/>
                  </a:ext>
                </a:extLst>
              </a:tr>
              <a:tr h="860566">
                <a:tc>
                  <a:txBody>
                    <a:bodyPr/>
                    <a:lstStyle/>
                    <a:p>
                      <a:pPr marL="0" marR="172720" lvl="0" indent="0" algn="just" defTabSz="361950">
                        <a:spcBef>
                          <a:spcPts val="600"/>
                        </a:spcBef>
                        <a:spcAft>
                          <a:spcPts val="0"/>
                        </a:spcAft>
                        <a:buFont typeface="+mj-lt"/>
                        <a:buNone/>
                        <a:tabLst>
                          <a:tab pos="266700" algn="l"/>
                        </a:tabLst>
                      </a:pPr>
                      <a:r>
                        <a:rPr lang="es-ES" sz="1800" dirty="0">
                          <a:effectLst/>
                        </a:rPr>
                        <a:t>3.Deliberación pública y evaluación ciudadana  </a:t>
                      </a:r>
                      <a:endParaRPr lang="es-EC" sz="36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marR="172720" algn="ctr">
                        <a:spcBef>
                          <a:spcPts val="600"/>
                        </a:spcBef>
                        <a:spcAft>
                          <a:spcPts val="0"/>
                        </a:spcAft>
                      </a:pPr>
                      <a:r>
                        <a:rPr lang="es-ES" sz="1800" dirty="0">
                          <a:effectLst/>
                        </a:rPr>
                        <a:t>Mayo 2026</a:t>
                      </a:r>
                      <a:endParaRPr lang="es-EC" sz="36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extLst>
                  <a:ext uri="{0D108BD9-81ED-4DB2-BD59-A6C34878D82A}">
                    <a16:rowId xmlns:a16="http://schemas.microsoft.com/office/drawing/2014/main" xmlns="" val="2136576075"/>
                  </a:ext>
                </a:extLst>
              </a:tr>
              <a:tr h="831740">
                <a:tc>
                  <a:txBody>
                    <a:bodyPr/>
                    <a:lstStyle/>
                    <a:p>
                      <a:pPr marL="0" marR="172720" lvl="0" indent="0" algn="just">
                        <a:spcBef>
                          <a:spcPts val="600"/>
                        </a:spcBef>
                        <a:spcAft>
                          <a:spcPts val="0"/>
                        </a:spcAft>
                        <a:buFont typeface="+mj-lt"/>
                        <a:buNone/>
                      </a:pPr>
                      <a:r>
                        <a:rPr lang="es-ES" sz="1800" dirty="0">
                          <a:effectLst/>
                        </a:rPr>
                        <a:t>4. Incorporación de la Opinión Ciudadana, retroalimentación y seguimiento</a:t>
                      </a:r>
                      <a:endParaRPr lang="es-EC" sz="36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tc>
                  <a:txBody>
                    <a:bodyPr/>
                    <a:lstStyle/>
                    <a:p>
                      <a:pPr marR="172720" algn="ctr">
                        <a:spcBef>
                          <a:spcPts val="600"/>
                        </a:spcBef>
                        <a:spcAft>
                          <a:spcPts val="0"/>
                        </a:spcAft>
                      </a:pPr>
                      <a:r>
                        <a:rPr lang="es-ES" sz="1800" dirty="0">
                          <a:effectLst/>
                        </a:rPr>
                        <a:t>Junio 2026</a:t>
                      </a:r>
                      <a:endParaRPr lang="es-EC" sz="3600" dirty="0">
                        <a:effectLst/>
                        <a:latin typeface="Verdana" panose="020B0604030504040204" pitchFamily="34" charset="0"/>
                        <a:ea typeface="Verdana" panose="020B0604030504040204" pitchFamily="34" charset="0"/>
                        <a:cs typeface="Verdana" panose="020B0604030504040204" pitchFamily="34" charset="0"/>
                      </a:endParaRPr>
                    </a:p>
                  </a:txBody>
                  <a:tcPr marL="68580" marR="68580" marT="0" marB="0"/>
                </a:tc>
                <a:extLst>
                  <a:ext uri="{0D108BD9-81ED-4DB2-BD59-A6C34878D82A}">
                    <a16:rowId xmlns:a16="http://schemas.microsoft.com/office/drawing/2014/main" xmlns="" val="146143068"/>
                  </a:ext>
                </a:extLst>
              </a:tr>
            </a:tbl>
          </a:graphicData>
        </a:graphic>
      </p:graphicFrame>
    </p:spTree>
    <p:extLst>
      <p:ext uri="{BB962C8B-B14F-4D97-AF65-F5344CB8AC3E}">
        <p14:creationId xmlns:p14="http://schemas.microsoft.com/office/powerpoint/2010/main" val="3142008613"/>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620901E5-0C68-0F5E-36BA-5D1BE5A79F23}"/>
              </a:ext>
            </a:extLst>
          </p:cNvPr>
          <p:cNvSpPr/>
          <p:nvPr/>
        </p:nvSpPr>
        <p:spPr>
          <a:xfrm>
            <a:off x="1167318" y="3303430"/>
            <a:ext cx="8326877" cy="1815882"/>
          </a:xfrm>
          <a:prstGeom prst="rect">
            <a:avLst/>
          </a:prstGeom>
          <a:noFill/>
        </p:spPr>
        <p:txBody>
          <a:bodyPr wrap="square" lIns="91440" tIns="45720" rIns="91440" bIns="45720">
            <a:spAutoFit/>
          </a:bodyPr>
          <a:lstStyle/>
          <a:p>
            <a:pPr algn="ctr"/>
            <a:r>
              <a:rPr lang="es-MX" sz="2800" b="1" dirty="0">
                <a:solidFill>
                  <a:schemeClr val="tx2">
                    <a:lumMod val="75000"/>
                  </a:schemeClr>
                </a:solidFill>
              </a:rPr>
              <a:t>PRINCIPALES ACTIVIDADES REALIZADAS POR EL</a:t>
            </a:r>
          </a:p>
          <a:p>
            <a:pPr algn="ctr"/>
            <a:r>
              <a:rPr lang="es-MX" sz="2800" b="1" dirty="0">
                <a:solidFill>
                  <a:schemeClr val="tx2">
                    <a:lumMod val="75000"/>
                  </a:schemeClr>
                </a:solidFill>
              </a:rPr>
              <a:t> CONSEJO CANTONAL </a:t>
            </a:r>
            <a:r>
              <a:rPr lang="es-MX" sz="2800" b="1" dirty="0" smtClean="0">
                <a:solidFill>
                  <a:schemeClr val="tx2">
                    <a:lumMod val="75000"/>
                  </a:schemeClr>
                </a:solidFill>
              </a:rPr>
              <a:t>PARA LA </a:t>
            </a:r>
            <a:r>
              <a:rPr lang="es-MX" sz="2800" b="1" dirty="0">
                <a:solidFill>
                  <a:schemeClr val="tx2">
                    <a:lumMod val="75000"/>
                  </a:schemeClr>
                </a:solidFill>
              </a:rPr>
              <a:t>PROTECCION INTEGRAL</a:t>
            </a:r>
          </a:p>
          <a:p>
            <a:pPr algn="ctr"/>
            <a:r>
              <a:rPr lang="es-MX" sz="2800" b="1" dirty="0">
                <a:solidFill>
                  <a:schemeClr val="tx2">
                    <a:lumMod val="75000"/>
                  </a:schemeClr>
                </a:solidFill>
              </a:rPr>
              <a:t> DE DERECHOS </a:t>
            </a:r>
            <a:r>
              <a:rPr lang="es-MX" sz="2800" b="1" dirty="0" smtClean="0">
                <a:solidFill>
                  <a:schemeClr val="tx2">
                    <a:lumMod val="75000"/>
                  </a:schemeClr>
                </a:solidFill>
              </a:rPr>
              <a:t>DE </a:t>
            </a:r>
            <a:r>
              <a:rPr lang="es-MX" sz="2800" b="1" dirty="0">
                <a:solidFill>
                  <a:schemeClr val="tx2">
                    <a:lumMod val="75000"/>
                  </a:schemeClr>
                </a:solidFill>
              </a:rPr>
              <a:t>ECHEANDIA</a:t>
            </a:r>
            <a:endParaRPr lang="es-EC" sz="2800" b="1" dirty="0">
              <a:solidFill>
                <a:schemeClr val="tx2">
                  <a:lumMod val="75000"/>
                </a:schemeClr>
              </a:solidFill>
            </a:endParaRPr>
          </a:p>
        </p:txBody>
      </p:sp>
      <p:pic>
        <p:nvPicPr>
          <p:cNvPr id="3" name="Imagen 2">
            <a:extLst>
              <a:ext uri="{FF2B5EF4-FFF2-40B4-BE49-F238E27FC236}">
                <a16:creationId xmlns:a16="http://schemas.microsoft.com/office/drawing/2014/main" xmlns="" id="{A207D917-D681-12CD-AC26-5FA3EC52BE52}"/>
              </a:ext>
            </a:extLst>
          </p:cNvPr>
          <p:cNvPicPr>
            <a:picLocks noChangeAspect="1"/>
          </p:cNvPicPr>
          <p:nvPr/>
        </p:nvPicPr>
        <p:blipFill>
          <a:blip r:embed="rId2"/>
          <a:stretch>
            <a:fillRect/>
          </a:stretch>
        </p:blipFill>
        <p:spPr>
          <a:xfrm>
            <a:off x="4065735" y="621792"/>
            <a:ext cx="2538108" cy="2338780"/>
          </a:xfrm>
          <a:prstGeom prst="rect">
            <a:avLst/>
          </a:prstGeom>
        </p:spPr>
      </p:pic>
    </p:spTree>
    <p:extLst>
      <p:ext uri="{BB962C8B-B14F-4D97-AF65-F5344CB8AC3E}">
        <p14:creationId xmlns:p14="http://schemas.microsoft.com/office/powerpoint/2010/main" val="514568602"/>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xmlns="" id="{3357ECEE-3627-20ED-6425-F508B11A5133}"/>
              </a:ext>
            </a:extLst>
          </p:cNvPr>
          <p:cNvSpPr/>
          <p:nvPr/>
        </p:nvSpPr>
        <p:spPr>
          <a:xfrm>
            <a:off x="593385" y="953311"/>
            <a:ext cx="3132309" cy="34626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s-MX" sz="2000" b="1" dirty="0">
                <a:solidFill>
                  <a:schemeClr val="tx1"/>
                </a:solidFill>
              </a:rPr>
              <a:t>Fecha: Enero/2025</a:t>
            </a:r>
            <a:endParaRPr lang="es-EC" sz="2000" b="1" dirty="0">
              <a:solidFill>
                <a:schemeClr val="tx1"/>
              </a:solidFill>
            </a:endParaRPr>
          </a:p>
        </p:txBody>
      </p:sp>
      <p:sp>
        <p:nvSpPr>
          <p:cNvPr id="12" name="Globo: flecha derecha 11">
            <a:extLst>
              <a:ext uri="{FF2B5EF4-FFF2-40B4-BE49-F238E27FC236}">
                <a16:creationId xmlns:a16="http://schemas.microsoft.com/office/drawing/2014/main" xmlns="" id="{70AE513C-B704-DC9A-9DDC-C7B34D308FB8}"/>
              </a:ext>
            </a:extLst>
          </p:cNvPr>
          <p:cNvSpPr/>
          <p:nvPr/>
        </p:nvSpPr>
        <p:spPr>
          <a:xfrm>
            <a:off x="593386" y="1760940"/>
            <a:ext cx="3540871" cy="3725460"/>
          </a:xfrm>
          <a:prstGeom prst="rightArrowCallout">
            <a:avLst>
              <a:gd name="adj1" fmla="val 14561"/>
              <a:gd name="adj2" fmla="val 24451"/>
              <a:gd name="adj3" fmla="val 7967"/>
              <a:gd name="adj4" fmla="val 88603"/>
            </a:avLst>
          </a:prstGeom>
        </p:spPr>
        <p:style>
          <a:lnRef idx="1">
            <a:schemeClr val="accent3"/>
          </a:lnRef>
          <a:fillRef idx="2">
            <a:schemeClr val="accent3"/>
          </a:fillRef>
          <a:effectRef idx="1">
            <a:schemeClr val="accent3"/>
          </a:effectRef>
          <a:fontRef idx="minor">
            <a:schemeClr val="dk1"/>
          </a:fontRef>
        </p:style>
        <p:txBody>
          <a:bodyPr rtlCol="0" anchor="ctr"/>
          <a:lstStyle/>
          <a:p>
            <a:pPr marL="285750" indent="-285750" algn="just">
              <a:buFont typeface="Wingdings" panose="05000000000000000000" pitchFamily="2" charset="2"/>
              <a:buChar char="ü"/>
            </a:pPr>
            <a:r>
              <a:rPr lang="es-ES" sz="2000" dirty="0"/>
              <a:t>Se cumplió con el Plan Operativo Anual (POA) 2025 y se entregó la documentación necesaria para que el área financiera registre en el sistema el Plan Anual de Contratación (PAC) correspondiente al año 2025</a:t>
            </a:r>
            <a:endParaRPr lang="es-EC" dirty="0"/>
          </a:p>
        </p:txBody>
      </p:sp>
      <p:pic>
        <p:nvPicPr>
          <p:cNvPr id="2" name="Imagen 1">
            <a:extLst>
              <a:ext uri="{FF2B5EF4-FFF2-40B4-BE49-F238E27FC236}">
                <a16:creationId xmlns:a16="http://schemas.microsoft.com/office/drawing/2014/main" xmlns="" id="{9E7FAA3A-F6A4-75F1-EA78-0A41845416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8355" y="1443784"/>
            <a:ext cx="3963670" cy="4189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63967234"/>
      </p:ext>
    </p:extLst>
  </p:cSld>
  <p:clrMapOvr>
    <a:masterClrMapping/>
  </p:clrMapOvr>
  <p:transition spd="slow">
    <p:wipe dir="r"/>
  </p:transition>
</p:sld>
</file>

<file path=ppt/theme/theme1.xml><?xml version="1.0" encoding="utf-8"?>
<a:theme xmlns:a="http://schemas.openxmlformats.org/drawingml/2006/main" name="Faceta">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983</TotalTime>
  <Words>1506</Words>
  <Application>Microsoft Office PowerPoint</Application>
  <PresentationFormat>Panorámica</PresentationFormat>
  <Paragraphs>104</Paragraphs>
  <Slides>37</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37</vt:i4>
      </vt:variant>
    </vt:vector>
  </HeadingPairs>
  <TitlesOfParts>
    <vt:vector size="47" baseType="lpstr">
      <vt:lpstr>Microsoft JhengHei</vt:lpstr>
      <vt:lpstr>Arial</vt:lpstr>
      <vt:lpstr>Calibri</vt:lpstr>
      <vt:lpstr>Times New Roman</vt:lpstr>
      <vt:lpstr>Trebuchet MS</vt:lpstr>
      <vt:lpstr>Verdana</vt:lpstr>
      <vt:lpstr>Vivaldi</vt:lpstr>
      <vt:lpstr>Wingdings</vt:lpstr>
      <vt:lpstr>Wingdings 3</vt:lpstr>
      <vt:lpstr>Faceta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USER-PC</dc:creator>
  <cp:lastModifiedBy>pc45</cp:lastModifiedBy>
  <cp:revision>28</cp:revision>
  <dcterms:created xsi:type="dcterms:W3CDTF">2024-05-27T22:47:14Z</dcterms:created>
  <dcterms:modified xsi:type="dcterms:W3CDTF">2026-05-27T16:07:25Z</dcterms:modified>
</cp:coreProperties>
</file>