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Martel Heavy" charset="1" panose="00000A00000000000000"/>
      <p:regular r:id="rId16"/>
    </p:embeddedFont>
    <p:embeddedFont>
      <p:font typeface="Martel Bold" charset="1" panose="00000800000000000000"/>
      <p:regular r:id="rId17"/>
    </p:embeddedFont>
    <p:embeddedFont>
      <p:font typeface="Montserrat Bold" charset="1" panose="00000800000000000000"/>
      <p:regular r:id="rId18"/>
    </p:embeddedFont>
    <p:embeddedFont>
      <p:font typeface="Assistant" charset="1" panose="00000500000000000000"/>
      <p:regular r:id="rId19"/>
    </p:embeddedFont>
    <p:embeddedFont>
      <p:font typeface="Martel Semi-Bold" charset="1" panose="00000700000000000000"/>
      <p:regular r:id="rId20"/>
    </p:embeddedFont>
    <p:embeddedFont>
      <p:font typeface="Assistant Bold" charset="1" panose="00000800000000000000"/>
      <p:regular r:id="rId21"/>
    </p:embeddedFont>
    <p:embeddedFont>
      <p:font typeface="Martel" charset="1" panose="000005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7.jpeg" Type="http://schemas.openxmlformats.org/officeDocument/2006/relationships/image"/><Relationship Id="rId5" Target="../media/image4.pn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jpe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.png" Type="http://schemas.openxmlformats.org/officeDocument/2006/relationships/image"/><Relationship Id="rId8" Target="../media/image2.svg" Type="http://schemas.openxmlformats.org/officeDocument/2006/relationships/image"/><Relationship Id="rId9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4.pn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4.pn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4.pn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Relationship Id="rId9" Target="../media/image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png" Type="http://schemas.openxmlformats.org/officeDocument/2006/relationships/image"/><Relationship Id="rId4" Target="../media/image4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3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1706788">
            <a:off x="8932698" y="7109909"/>
            <a:ext cx="527331" cy="3177982"/>
            <a:chOff x="0" y="0"/>
            <a:chExt cx="138886" cy="8369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8886" cy="836999"/>
            </a:xfrm>
            <a:custGeom>
              <a:avLst/>
              <a:gdLst/>
              <a:ahLst/>
              <a:cxnLst/>
              <a:rect r="r" b="b" t="t" l="l"/>
              <a:pathLst>
                <a:path h="836999" w="138886">
                  <a:moveTo>
                    <a:pt x="0" y="0"/>
                  </a:moveTo>
                  <a:lnTo>
                    <a:pt x="138886" y="0"/>
                  </a:lnTo>
                  <a:lnTo>
                    <a:pt x="138886" y="836999"/>
                  </a:lnTo>
                  <a:lnTo>
                    <a:pt x="0" y="836999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38886" cy="875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711180">
            <a:off x="8934322" y="4774379"/>
            <a:ext cx="527331" cy="3177982"/>
            <a:chOff x="0" y="0"/>
            <a:chExt cx="138886" cy="8369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8886" cy="836999"/>
            </a:xfrm>
            <a:custGeom>
              <a:avLst/>
              <a:gdLst/>
              <a:ahLst/>
              <a:cxnLst/>
              <a:rect r="r" b="b" t="t" l="l"/>
              <a:pathLst>
                <a:path h="836999" w="138886">
                  <a:moveTo>
                    <a:pt x="0" y="0"/>
                  </a:moveTo>
                  <a:lnTo>
                    <a:pt x="138886" y="0"/>
                  </a:lnTo>
                  <a:lnTo>
                    <a:pt x="138886" y="836999"/>
                  </a:lnTo>
                  <a:lnTo>
                    <a:pt x="0" y="836999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38886" cy="875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207636" y="4892097"/>
            <a:ext cx="527331" cy="194864"/>
            <a:chOff x="0" y="0"/>
            <a:chExt cx="138886" cy="5132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8886" cy="51322"/>
            </a:xfrm>
            <a:custGeom>
              <a:avLst/>
              <a:gdLst/>
              <a:ahLst/>
              <a:cxnLst/>
              <a:rect r="r" b="b" t="t" l="l"/>
              <a:pathLst>
                <a:path h="51322" w="138886">
                  <a:moveTo>
                    <a:pt x="0" y="0"/>
                  </a:moveTo>
                  <a:lnTo>
                    <a:pt x="138886" y="0"/>
                  </a:lnTo>
                  <a:lnTo>
                    <a:pt x="138886" y="51322"/>
                  </a:lnTo>
                  <a:lnTo>
                    <a:pt x="0" y="513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38886" cy="89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1674790">
            <a:off x="9499063" y="5556305"/>
            <a:ext cx="2807428" cy="6051773"/>
            <a:chOff x="0" y="0"/>
            <a:chExt cx="739405" cy="159388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39405" cy="1593883"/>
            </a:xfrm>
            <a:custGeom>
              <a:avLst/>
              <a:gdLst/>
              <a:ahLst/>
              <a:cxnLst/>
              <a:rect r="r" b="b" t="t" l="l"/>
              <a:pathLst>
                <a:path h="1593883" w="739405">
                  <a:moveTo>
                    <a:pt x="0" y="0"/>
                  </a:moveTo>
                  <a:lnTo>
                    <a:pt x="739405" y="0"/>
                  </a:lnTo>
                  <a:lnTo>
                    <a:pt x="739405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095D4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739405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-1461556">
            <a:off x="11249389" y="7607117"/>
            <a:ext cx="2715549" cy="4022230"/>
            <a:chOff x="0" y="0"/>
            <a:chExt cx="715206" cy="105935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15206" cy="1059353"/>
            </a:xfrm>
            <a:custGeom>
              <a:avLst/>
              <a:gdLst/>
              <a:ahLst/>
              <a:cxnLst/>
              <a:rect r="r" b="b" t="t" l="l"/>
              <a:pathLst>
                <a:path h="1059353" w="715206">
                  <a:moveTo>
                    <a:pt x="0" y="0"/>
                  </a:moveTo>
                  <a:lnTo>
                    <a:pt x="715206" y="0"/>
                  </a:lnTo>
                  <a:lnTo>
                    <a:pt x="715206" y="1059353"/>
                  </a:lnTo>
                  <a:lnTo>
                    <a:pt x="0" y="1059353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715206" cy="10974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1740697">
            <a:off x="10783292" y="7383232"/>
            <a:ext cx="801303" cy="1236156"/>
            <a:chOff x="0" y="0"/>
            <a:chExt cx="211043" cy="32557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11043" cy="325572"/>
            </a:xfrm>
            <a:custGeom>
              <a:avLst/>
              <a:gdLst/>
              <a:ahLst/>
              <a:cxnLst/>
              <a:rect r="r" b="b" t="t" l="l"/>
              <a:pathLst>
                <a:path h="325572" w="211043">
                  <a:moveTo>
                    <a:pt x="0" y="0"/>
                  </a:moveTo>
                  <a:lnTo>
                    <a:pt x="211043" y="0"/>
                  </a:lnTo>
                  <a:lnTo>
                    <a:pt x="211043" y="325572"/>
                  </a:lnTo>
                  <a:lnTo>
                    <a:pt x="0" y="325572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211043" cy="3636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-1723615">
            <a:off x="7633898" y="-1252208"/>
            <a:ext cx="2397808" cy="8737838"/>
            <a:chOff x="0" y="0"/>
            <a:chExt cx="631521" cy="230132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1521" cy="2301323"/>
            </a:xfrm>
            <a:custGeom>
              <a:avLst/>
              <a:gdLst/>
              <a:ahLst/>
              <a:cxnLst/>
              <a:rect r="r" b="b" t="t" l="l"/>
              <a:pathLst>
                <a:path h="2301323" w="631521">
                  <a:moveTo>
                    <a:pt x="0" y="0"/>
                  </a:moveTo>
                  <a:lnTo>
                    <a:pt x="631521" y="0"/>
                  </a:lnTo>
                  <a:lnTo>
                    <a:pt x="631521" y="2301323"/>
                  </a:lnTo>
                  <a:lnTo>
                    <a:pt x="0" y="2301323"/>
                  </a:lnTo>
                  <a:close/>
                </a:path>
              </a:pathLst>
            </a:custGeom>
            <a:solidFill>
              <a:srgbClr val="095D4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631521" cy="23394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-1723615">
            <a:off x="9324217" y="-1316205"/>
            <a:ext cx="3811908" cy="4680202"/>
            <a:chOff x="0" y="0"/>
            <a:chExt cx="1003959" cy="123264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003959" cy="1232646"/>
            </a:xfrm>
            <a:custGeom>
              <a:avLst/>
              <a:gdLst/>
              <a:ahLst/>
              <a:cxnLst/>
              <a:rect r="r" b="b" t="t" l="l"/>
              <a:pathLst>
                <a:path h="1232646" w="1003959">
                  <a:moveTo>
                    <a:pt x="0" y="0"/>
                  </a:moveTo>
                  <a:lnTo>
                    <a:pt x="1003959" y="0"/>
                  </a:lnTo>
                  <a:lnTo>
                    <a:pt x="1003959" y="1232646"/>
                  </a:lnTo>
                  <a:lnTo>
                    <a:pt x="0" y="1232646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003959" cy="12707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5400000">
            <a:off x="241381" y="724227"/>
            <a:ext cx="1463790" cy="1067236"/>
          </a:xfrm>
          <a:custGeom>
            <a:avLst/>
            <a:gdLst/>
            <a:ahLst/>
            <a:cxnLst/>
            <a:rect r="r" b="b" t="t" l="l"/>
            <a:pathLst>
              <a:path h="1067236" w="1463790">
                <a:moveTo>
                  <a:pt x="0" y="0"/>
                </a:moveTo>
                <a:lnTo>
                  <a:pt x="1463790" y="0"/>
                </a:lnTo>
                <a:lnTo>
                  <a:pt x="1463790" y="1067236"/>
                </a:lnTo>
                <a:lnTo>
                  <a:pt x="0" y="1067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5400000">
            <a:off x="6589698" y="9136693"/>
            <a:ext cx="1463790" cy="1067236"/>
          </a:xfrm>
          <a:custGeom>
            <a:avLst/>
            <a:gdLst/>
            <a:ahLst/>
            <a:cxnLst/>
            <a:rect r="r" b="b" t="t" l="l"/>
            <a:pathLst>
              <a:path h="1067236" w="1463790">
                <a:moveTo>
                  <a:pt x="0" y="0"/>
                </a:moveTo>
                <a:lnTo>
                  <a:pt x="1463790" y="0"/>
                </a:lnTo>
                <a:lnTo>
                  <a:pt x="1463790" y="1067236"/>
                </a:lnTo>
                <a:lnTo>
                  <a:pt x="0" y="1067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-10800000">
            <a:off x="9849618" y="0"/>
            <a:ext cx="8438382" cy="10287000"/>
            <a:chOff x="0" y="0"/>
            <a:chExt cx="735371" cy="896471"/>
          </a:xfrm>
        </p:grpSpPr>
        <p:sp>
          <p:nvSpPr>
            <p:cNvPr name="Freeform 29" id="29"/>
            <p:cNvSpPr/>
            <p:nvPr/>
          </p:nvSpPr>
          <p:spPr>
            <a:xfrm flipH="false" flipV="false" rot="-10800000">
              <a:off x="0" y="0"/>
              <a:ext cx="735371" cy="896471"/>
            </a:xfrm>
            <a:custGeom>
              <a:avLst/>
              <a:gdLst/>
              <a:ahLst/>
              <a:cxnLst/>
              <a:rect r="r" b="b" t="t" l="l"/>
              <a:pathLst>
                <a:path h="896471" w="735371">
                  <a:moveTo>
                    <a:pt x="203200" y="896471"/>
                  </a:moveTo>
                  <a:lnTo>
                    <a:pt x="735371" y="896471"/>
                  </a:lnTo>
                  <a:lnTo>
                    <a:pt x="735371" y="0"/>
                  </a:lnTo>
                  <a:lnTo>
                    <a:pt x="203200" y="0"/>
                  </a:lnTo>
                  <a:lnTo>
                    <a:pt x="0" y="448235"/>
                  </a:lnTo>
                  <a:lnTo>
                    <a:pt x="203200" y="896471"/>
                  </a:lnTo>
                  <a:close/>
                </a:path>
              </a:pathLst>
            </a:custGeom>
            <a:blipFill>
              <a:blip r:embed="rId4"/>
              <a:stretch>
                <a:fillRect l="-5876" t="0" r="-5876" b="-7373"/>
              </a:stretch>
            </a:blip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946930" y="2410298"/>
            <a:ext cx="7442602" cy="421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true">
                <a:solidFill>
                  <a:srgbClr val="000000"/>
                </a:solidFill>
                <a:latin typeface="Martel Heavy"/>
                <a:ea typeface="Martel Heavy"/>
                <a:cs typeface="Martel Heavy"/>
                <a:sym typeface="Martel Heavy"/>
              </a:rPr>
              <a:t>INFORME DE RENDICIÓN DE CUENTAS</a:t>
            </a:r>
          </a:p>
          <a:p>
            <a:pPr algn="l">
              <a:lnSpc>
                <a:spcPts val="6600"/>
              </a:lnSpc>
            </a:pPr>
            <a:r>
              <a:rPr lang="en-US" sz="6000" b="true">
                <a:solidFill>
                  <a:srgbClr val="000000"/>
                </a:solidFill>
                <a:latin typeface="Martel Heavy"/>
                <a:ea typeface="Martel Heavy"/>
                <a:cs typeface="Martel Heavy"/>
                <a:sym typeface="Martel Heavy"/>
              </a:rPr>
              <a:t>AÑO 2025</a:t>
            </a:r>
          </a:p>
          <a:p>
            <a:pPr algn="l">
              <a:lnSpc>
                <a:spcPts val="6600"/>
              </a:lnSpc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-1033804" y="6776087"/>
            <a:ext cx="9768771" cy="110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b="true" sz="3199" spc="460">
                <a:solidFill>
                  <a:srgbClr val="000000"/>
                </a:solidFill>
                <a:latin typeface="Martel Bold"/>
                <a:ea typeface="Martel Bold"/>
                <a:cs typeface="Martel Bold"/>
                <a:sym typeface="Martel Bold"/>
              </a:rPr>
              <a:t>William Villafuerte</a:t>
            </a:r>
          </a:p>
          <a:p>
            <a:pPr algn="ctr">
              <a:lnSpc>
                <a:spcPts val="4479"/>
              </a:lnSpc>
            </a:pPr>
            <a:r>
              <a:rPr lang="en-US" b="true" sz="3199" spc="460">
                <a:solidFill>
                  <a:srgbClr val="000000"/>
                </a:solidFill>
                <a:latin typeface="Martel Bold"/>
                <a:ea typeface="Martel Bold"/>
                <a:cs typeface="Martel Bold"/>
                <a:sym typeface="Martel Bold"/>
              </a:rPr>
              <a:t> CONCEJAL</a:t>
            </a:r>
          </a:p>
        </p:txBody>
      </p:sp>
      <p:sp>
        <p:nvSpPr>
          <p:cNvPr name="Freeform 32" id="32"/>
          <p:cNvSpPr/>
          <p:nvPr/>
        </p:nvSpPr>
        <p:spPr>
          <a:xfrm flipH="false" flipV="false" rot="0">
            <a:off x="946930" y="513321"/>
            <a:ext cx="3508962" cy="1030758"/>
          </a:xfrm>
          <a:custGeom>
            <a:avLst/>
            <a:gdLst/>
            <a:ahLst/>
            <a:cxnLst/>
            <a:rect r="r" b="b" t="t" l="l"/>
            <a:pathLst>
              <a:path h="1030758" w="3508962">
                <a:moveTo>
                  <a:pt x="0" y="0"/>
                </a:moveTo>
                <a:lnTo>
                  <a:pt x="3508962" y="0"/>
                </a:lnTo>
                <a:lnTo>
                  <a:pt x="3508962" y="1030758"/>
                </a:lnTo>
                <a:lnTo>
                  <a:pt x="0" y="1030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1706788">
            <a:off x="8932698" y="7109909"/>
            <a:ext cx="527331" cy="3177982"/>
            <a:chOff x="0" y="0"/>
            <a:chExt cx="138886" cy="83699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8886" cy="836999"/>
            </a:xfrm>
            <a:custGeom>
              <a:avLst/>
              <a:gdLst/>
              <a:ahLst/>
              <a:cxnLst/>
              <a:rect r="r" b="b" t="t" l="l"/>
              <a:pathLst>
                <a:path h="836999" w="138886">
                  <a:moveTo>
                    <a:pt x="0" y="0"/>
                  </a:moveTo>
                  <a:lnTo>
                    <a:pt x="138886" y="0"/>
                  </a:lnTo>
                  <a:lnTo>
                    <a:pt x="138886" y="836999"/>
                  </a:lnTo>
                  <a:lnTo>
                    <a:pt x="0" y="836999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38886" cy="875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207636" y="9970827"/>
            <a:ext cx="527331" cy="194864"/>
            <a:chOff x="0" y="0"/>
            <a:chExt cx="138886" cy="5132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8886" cy="51322"/>
            </a:xfrm>
            <a:custGeom>
              <a:avLst/>
              <a:gdLst/>
              <a:ahLst/>
              <a:cxnLst/>
              <a:rect r="r" b="b" t="t" l="l"/>
              <a:pathLst>
                <a:path h="51322" w="138886">
                  <a:moveTo>
                    <a:pt x="0" y="0"/>
                  </a:moveTo>
                  <a:lnTo>
                    <a:pt x="138886" y="0"/>
                  </a:lnTo>
                  <a:lnTo>
                    <a:pt x="138886" y="51322"/>
                  </a:lnTo>
                  <a:lnTo>
                    <a:pt x="0" y="513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38886" cy="89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711180">
            <a:off x="8934322" y="4774379"/>
            <a:ext cx="527331" cy="3177982"/>
            <a:chOff x="0" y="0"/>
            <a:chExt cx="138886" cy="83699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8886" cy="836999"/>
            </a:xfrm>
            <a:custGeom>
              <a:avLst/>
              <a:gdLst/>
              <a:ahLst/>
              <a:cxnLst/>
              <a:rect r="r" b="b" t="t" l="l"/>
              <a:pathLst>
                <a:path h="836999" w="138886">
                  <a:moveTo>
                    <a:pt x="0" y="0"/>
                  </a:moveTo>
                  <a:lnTo>
                    <a:pt x="138886" y="0"/>
                  </a:lnTo>
                  <a:lnTo>
                    <a:pt x="138886" y="836999"/>
                  </a:lnTo>
                  <a:lnTo>
                    <a:pt x="0" y="836999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38886" cy="8750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07636" y="4892097"/>
            <a:ext cx="527331" cy="194864"/>
            <a:chOff x="0" y="0"/>
            <a:chExt cx="138886" cy="5132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8886" cy="51322"/>
            </a:xfrm>
            <a:custGeom>
              <a:avLst/>
              <a:gdLst/>
              <a:ahLst/>
              <a:cxnLst/>
              <a:rect r="r" b="b" t="t" l="l"/>
              <a:pathLst>
                <a:path h="51322" w="138886">
                  <a:moveTo>
                    <a:pt x="0" y="0"/>
                  </a:moveTo>
                  <a:lnTo>
                    <a:pt x="138886" y="0"/>
                  </a:lnTo>
                  <a:lnTo>
                    <a:pt x="138886" y="51322"/>
                  </a:lnTo>
                  <a:lnTo>
                    <a:pt x="0" y="5132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38886" cy="894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1674790">
            <a:off x="9499063" y="5556305"/>
            <a:ext cx="2807428" cy="6051773"/>
            <a:chOff x="0" y="0"/>
            <a:chExt cx="739405" cy="159388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39405" cy="1593883"/>
            </a:xfrm>
            <a:custGeom>
              <a:avLst/>
              <a:gdLst/>
              <a:ahLst/>
              <a:cxnLst/>
              <a:rect r="r" b="b" t="t" l="l"/>
              <a:pathLst>
                <a:path h="1593883" w="739405">
                  <a:moveTo>
                    <a:pt x="0" y="0"/>
                  </a:moveTo>
                  <a:lnTo>
                    <a:pt x="739405" y="0"/>
                  </a:lnTo>
                  <a:lnTo>
                    <a:pt x="739405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095D4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739405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-1461556">
            <a:off x="11249389" y="7607117"/>
            <a:ext cx="2715549" cy="4022230"/>
            <a:chOff x="0" y="0"/>
            <a:chExt cx="715206" cy="105935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715206" cy="1059353"/>
            </a:xfrm>
            <a:custGeom>
              <a:avLst/>
              <a:gdLst/>
              <a:ahLst/>
              <a:cxnLst/>
              <a:rect r="r" b="b" t="t" l="l"/>
              <a:pathLst>
                <a:path h="1059353" w="715206">
                  <a:moveTo>
                    <a:pt x="0" y="0"/>
                  </a:moveTo>
                  <a:lnTo>
                    <a:pt x="715206" y="0"/>
                  </a:lnTo>
                  <a:lnTo>
                    <a:pt x="715206" y="1059353"/>
                  </a:lnTo>
                  <a:lnTo>
                    <a:pt x="0" y="1059353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715206" cy="10974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1740697">
            <a:off x="10783292" y="7383232"/>
            <a:ext cx="801303" cy="1236156"/>
            <a:chOff x="0" y="0"/>
            <a:chExt cx="211043" cy="32557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11043" cy="325572"/>
            </a:xfrm>
            <a:custGeom>
              <a:avLst/>
              <a:gdLst/>
              <a:ahLst/>
              <a:cxnLst/>
              <a:rect r="r" b="b" t="t" l="l"/>
              <a:pathLst>
                <a:path h="325572" w="211043">
                  <a:moveTo>
                    <a:pt x="0" y="0"/>
                  </a:moveTo>
                  <a:lnTo>
                    <a:pt x="211043" y="0"/>
                  </a:lnTo>
                  <a:lnTo>
                    <a:pt x="211043" y="325572"/>
                  </a:lnTo>
                  <a:lnTo>
                    <a:pt x="0" y="325572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211043" cy="3636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-1723615">
            <a:off x="7633898" y="-1252208"/>
            <a:ext cx="2397808" cy="8737838"/>
            <a:chOff x="0" y="0"/>
            <a:chExt cx="631521" cy="230132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1521" cy="2301323"/>
            </a:xfrm>
            <a:custGeom>
              <a:avLst/>
              <a:gdLst/>
              <a:ahLst/>
              <a:cxnLst/>
              <a:rect r="r" b="b" t="t" l="l"/>
              <a:pathLst>
                <a:path h="2301323" w="631521">
                  <a:moveTo>
                    <a:pt x="0" y="0"/>
                  </a:moveTo>
                  <a:lnTo>
                    <a:pt x="631521" y="0"/>
                  </a:lnTo>
                  <a:lnTo>
                    <a:pt x="631521" y="2301323"/>
                  </a:lnTo>
                  <a:lnTo>
                    <a:pt x="0" y="2301323"/>
                  </a:lnTo>
                  <a:close/>
                </a:path>
              </a:pathLst>
            </a:custGeom>
            <a:solidFill>
              <a:srgbClr val="095D40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631521" cy="23394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-1723615">
            <a:off x="9324217" y="-1316205"/>
            <a:ext cx="3811908" cy="4680202"/>
            <a:chOff x="0" y="0"/>
            <a:chExt cx="1003959" cy="123264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003959" cy="1232646"/>
            </a:xfrm>
            <a:custGeom>
              <a:avLst/>
              <a:gdLst/>
              <a:ahLst/>
              <a:cxnLst/>
              <a:rect r="r" b="b" t="t" l="l"/>
              <a:pathLst>
                <a:path h="1232646" w="1003959">
                  <a:moveTo>
                    <a:pt x="0" y="0"/>
                  </a:moveTo>
                  <a:lnTo>
                    <a:pt x="1003959" y="0"/>
                  </a:lnTo>
                  <a:lnTo>
                    <a:pt x="1003959" y="1232646"/>
                  </a:lnTo>
                  <a:lnTo>
                    <a:pt x="0" y="1232646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1003959" cy="12707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5400000">
            <a:off x="241381" y="724227"/>
            <a:ext cx="1463790" cy="1067236"/>
          </a:xfrm>
          <a:custGeom>
            <a:avLst/>
            <a:gdLst/>
            <a:ahLst/>
            <a:cxnLst/>
            <a:rect r="r" b="b" t="t" l="l"/>
            <a:pathLst>
              <a:path h="1067236" w="1463790">
                <a:moveTo>
                  <a:pt x="0" y="0"/>
                </a:moveTo>
                <a:lnTo>
                  <a:pt x="1463790" y="0"/>
                </a:lnTo>
                <a:lnTo>
                  <a:pt x="1463790" y="1067236"/>
                </a:lnTo>
                <a:lnTo>
                  <a:pt x="0" y="1067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5400000">
            <a:off x="6589698" y="9136693"/>
            <a:ext cx="1463790" cy="1067236"/>
          </a:xfrm>
          <a:custGeom>
            <a:avLst/>
            <a:gdLst/>
            <a:ahLst/>
            <a:cxnLst/>
            <a:rect r="r" b="b" t="t" l="l"/>
            <a:pathLst>
              <a:path h="1067236" w="1463790">
                <a:moveTo>
                  <a:pt x="0" y="0"/>
                </a:moveTo>
                <a:lnTo>
                  <a:pt x="1463790" y="0"/>
                </a:lnTo>
                <a:lnTo>
                  <a:pt x="1463790" y="1067236"/>
                </a:lnTo>
                <a:lnTo>
                  <a:pt x="0" y="1067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-10800000">
            <a:off x="9849618" y="0"/>
            <a:ext cx="8438382" cy="10287000"/>
            <a:chOff x="0" y="0"/>
            <a:chExt cx="735371" cy="896471"/>
          </a:xfrm>
        </p:grpSpPr>
        <p:sp>
          <p:nvSpPr>
            <p:cNvPr name="Freeform 32" id="32"/>
            <p:cNvSpPr/>
            <p:nvPr/>
          </p:nvSpPr>
          <p:spPr>
            <a:xfrm flipH="false" flipV="false" rot="-10800000">
              <a:off x="0" y="0"/>
              <a:ext cx="735371" cy="896471"/>
            </a:xfrm>
            <a:custGeom>
              <a:avLst/>
              <a:gdLst/>
              <a:ahLst/>
              <a:cxnLst/>
              <a:rect r="r" b="b" t="t" l="l"/>
              <a:pathLst>
                <a:path h="896471" w="735371">
                  <a:moveTo>
                    <a:pt x="203200" y="896471"/>
                  </a:moveTo>
                  <a:lnTo>
                    <a:pt x="735371" y="896471"/>
                  </a:lnTo>
                  <a:lnTo>
                    <a:pt x="735371" y="0"/>
                  </a:lnTo>
                  <a:lnTo>
                    <a:pt x="203200" y="0"/>
                  </a:lnTo>
                  <a:lnTo>
                    <a:pt x="0" y="448235"/>
                  </a:lnTo>
                  <a:lnTo>
                    <a:pt x="203200" y="896471"/>
                  </a:lnTo>
                  <a:close/>
                </a:path>
              </a:pathLst>
            </a:custGeom>
            <a:blipFill>
              <a:blip r:embed="rId4"/>
              <a:stretch>
                <a:fillRect l="-41430" t="0" r="-41430" b="0"/>
              </a:stretch>
            </a:blipFill>
          </p:spPr>
        </p:sp>
      </p:grpSp>
      <p:sp>
        <p:nvSpPr>
          <p:cNvPr name="Freeform 33" id="33"/>
          <p:cNvSpPr/>
          <p:nvPr/>
        </p:nvSpPr>
        <p:spPr>
          <a:xfrm flipH="false" flipV="false" rot="0">
            <a:off x="946930" y="513321"/>
            <a:ext cx="3508962" cy="1030758"/>
          </a:xfrm>
          <a:custGeom>
            <a:avLst/>
            <a:gdLst/>
            <a:ahLst/>
            <a:cxnLst/>
            <a:rect r="r" b="b" t="t" l="l"/>
            <a:pathLst>
              <a:path h="1030758" w="3508962">
                <a:moveTo>
                  <a:pt x="0" y="0"/>
                </a:moveTo>
                <a:lnTo>
                  <a:pt x="3508962" y="0"/>
                </a:lnTo>
                <a:lnTo>
                  <a:pt x="3508962" y="1030758"/>
                </a:lnTo>
                <a:lnTo>
                  <a:pt x="0" y="1030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439658" y="4239075"/>
            <a:ext cx="7315200" cy="1808849"/>
          </a:xfrm>
          <a:custGeom>
            <a:avLst/>
            <a:gdLst/>
            <a:ahLst/>
            <a:cxnLst/>
            <a:rect r="r" b="b" t="t" l="l"/>
            <a:pathLst>
              <a:path h="1808849" w="7315200">
                <a:moveTo>
                  <a:pt x="0" y="0"/>
                </a:moveTo>
                <a:lnTo>
                  <a:pt x="7315200" y="0"/>
                </a:lnTo>
                <a:lnTo>
                  <a:pt x="7315200" y="1808850"/>
                </a:lnTo>
                <a:lnTo>
                  <a:pt x="0" y="18088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3014658" y="7836215"/>
            <a:ext cx="1740029" cy="211967"/>
          </a:xfrm>
          <a:custGeom>
            <a:avLst/>
            <a:gdLst/>
            <a:ahLst/>
            <a:cxnLst/>
            <a:rect r="r" b="b" t="t" l="l"/>
            <a:pathLst>
              <a:path h="211967" w="1740029">
                <a:moveTo>
                  <a:pt x="0" y="0"/>
                </a:moveTo>
                <a:lnTo>
                  <a:pt x="1740029" y="0"/>
                </a:lnTo>
                <a:lnTo>
                  <a:pt x="1740029" y="211968"/>
                </a:lnTo>
                <a:lnTo>
                  <a:pt x="0" y="2119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53442" y="2665127"/>
            <a:ext cx="10949164" cy="5721571"/>
            <a:chOff x="0" y="0"/>
            <a:chExt cx="2883730" cy="150691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83731" cy="1506916"/>
            </a:xfrm>
            <a:custGeom>
              <a:avLst/>
              <a:gdLst/>
              <a:ahLst/>
              <a:cxnLst/>
              <a:rect r="r" b="b" t="t" l="l"/>
              <a:pathLst>
                <a:path h="1506916" w="2883731">
                  <a:moveTo>
                    <a:pt x="0" y="0"/>
                  </a:moveTo>
                  <a:lnTo>
                    <a:pt x="2883731" y="0"/>
                  </a:lnTo>
                  <a:lnTo>
                    <a:pt x="2883731" y="1506916"/>
                  </a:lnTo>
                  <a:lnTo>
                    <a:pt x="0" y="1506916"/>
                  </a:lnTo>
                  <a:close/>
                </a:path>
              </a:pathLst>
            </a:custGeom>
            <a:solidFill>
              <a:srgbClr val="095D40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2883730" cy="15640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8231041">
            <a:off x="13216914" y="-2949524"/>
            <a:ext cx="3889773" cy="12559257"/>
          </a:xfrm>
          <a:custGeom>
            <a:avLst/>
            <a:gdLst/>
            <a:ahLst/>
            <a:cxnLst/>
            <a:rect r="r" b="b" t="t" l="l"/>
            <a:pathLst>
              <a:path h="12559257" w="3889773">
                <a:moveTo>
                  <a:pt x="0" y="0"/>
                </a:moveTo>
                <a:lnTo>
                  <a:pt x="3889773" y="0"/>
                </a:lnTo>
                <a:lnTo>
                  <a:pt x="3889773" y="12559257"/>
                </a:lnTo>
                <a:lnTo>
                  <a:pt x="0" y="12559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25794" t="-40822" r="0" b="-52994"/>
            </a:stretch>
          </a:blipFill>
        </p:spPr>
      </p:sp>
      <p:grpSp>
        <p:nvGrpSpPr>
          <p:cNvPr name="Group 6" id="6"/>
          <p:cNvGrpSpPr/>
          <p:nvPr/>
        </p:nvGrpSpPr>
        <p:grpSpPr>
          <a:xfrm rot="-2468074">
            <a:off x="13918097" y="4882637"/>
            <a:ext cx="8739806" cy="5324588"/>
            <a:chOff x="0" y="0"/>
            <a:chExt cx="2301842" cy="140236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01842" cy="1402361"/>
            </a:xfrm>
            <a:custGeom>
              <a:avLst/>
              <a:gdLst/>
              <a:ahLst/>
              <a:cxnLst/>
              <a:rect r="r" b="b" t="t" l="l"/>
              <a:pathLst>
                <a:path h="1402361" w="2301842">
                  <a:moveTo>
                    <a:pt x="0" y="0"/>
                  </a:moveTo>
                  <a:lnTo>
                    <a:pt x="2301842" y="0"/>
                  </a:lnTo>
                  <a:lnTo>
                    <a:pt x="2301842" y="1402361"/>
                  </a:lnTo>
                  <a:lnTo>
                    <a:pt x="0" y="1402361"/>
                  </a:lnTo>
                  <a:close/>
                </a:path>
              </a:pathLst>
            </a:custGeom>
            <a:solidFill>
              <a:srgbClr val="095D4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301842" cy="144998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2468074">
            <a:off x="15432242" y="6369777"/>
            <a:ext cx="4609127" cy="4873542"/>
            <a:chOff x="0" y="0"/>
            <a:chExt cx="1213926" cy="128356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13926" cy="1283567"/>
            </a:xfrm>
            <a:custGeom>
              <a:avLst/>
              <a:gdLst/>
              <a:ahLst/>
              <a:cxnLst/>
              <a:rect r="r" b="b" t="t" l="l"/>
              <a:pathLst>
                <a:path h="1283567" w="1213926">
                  <a:moveTo>
                    <a:pt x="0" y="0"/>
                  </a:moveTo>
                  <a:lnTo>
                    <a:pt x="1213926" y="0"/>
                  </a:lnTo>
                  <a:lnTo>
                    <a:pt x="1213926" y="1283567"/>
                  </a:lnTo>
                  <a:lnTo>
                    <a:pt x="0" y="1283567"/>
                  </a:lnTo>
                  <a:close/>
                </a:path>
              </a:pathLst>
            </a:custGeom>
            <a:solidFill>
              <a:srgbClr val="095D40"/>
            </a:solidFill>
            <a:ln w="95250" cap="sq">
              <a:solidFill>
                <a:srgbClr val="F5B905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1213926" cy="1331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0977613" y="0"/>
            <a:ext cx="7310387" cy="8224186"/>
            <a:chOff x="0" y="0"/>
            <a:chExt cx="5370413" cy="604171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370413" cy="6041715"/>
            </a:xfrm>
            <a:custGeom>
              <a:avLst/>
              <a:gdLst/>
              <a:ahLst/>
              <a:cxnLst/>
              <a:rect r="r" b="b" t="t" l="l"/>
              <a:pathLst>
                <a:path h="6041715" w="5370413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A3D376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370413" cy="6041715"/>
            </a:xfrm>
            <a:custGeom>
              <a:avLst/>
              <a:gdLst/>
              <a:ahLst/>
              <a:cxnLst/>
              <a:rect r="r" b="b" t="t" l="l"/>
              <a:pathLst>
                <a:path h="6041715" w="5370413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l="-34375" t="0" r="-34375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-3044550" y="7788717"/>
            <a:ext cx="5867617" cy="5867617"/>
          </a:xfrm>
          <a:custGeom>
            <a:avLst/>
            <a:gdLst/>
            <a:ahLst/>
            <a:cxnLst/>
            <a:rect r="r" b="b" t="t" l="l"/>
            <a:pathLst>
              <a:path h="5867617" w="5867617">
                <a:moveTo>
                  <a:pt x="0" y="0"/>
                </a:moveTo>
                <a:lnTo>
                  <a:pt x="5867617" y="0"/>
                </a:lnTo>
                <a:lnTo>
                  <a:pt x="5867617" y="5867617"/>
                </a:lnTo>
                <a:lnTo>
                  <a:pt x="0" y="5867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AutoShape 16" id="16"/>
          <p:cNvSpPr/>
          <p:nvPr/>
        </p:nvSpPr>
        <p:spPr>
          <a:xfrm flipV="true">
            <a:off x="2027174" y="3067072"/>
            <a:ext cx="0" cy="4776344"/>
          </a:xfrm>
          <a:prstGeom prst="line">
            <a:avLst/>
          </a:prstGeom>
          <a:ln cap="flat" w="76200">
            <a:solidFill>
              <a:srgbClr val="F5B905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7" id="17"/>
          <p:cNvSpPr txBox="true"/>
          <p:nvPr/>
        </p:nvSpPr>
        <p:spPr>
          <a:xfrm rot="0">
            <a:off x="3383433" y="3286147"/>
            <a:ext cx="8374668" cy="1247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b="true" sz="2799" spc="1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CONFORME EL Art.95.-DE LA LEY DE PARTICIPACIÓN CIUDADANA Y CONTROL SOCIAL DISPONE QUE: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678419" y="4971008"/>
            <a:ext cx="6899211" cy="1952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spc="51">
                <a:solidFill>
                  <a:srgbClr val="FFFFFF"/>
                </a:solidFill>
                <a:latin typeface="Assistant"/>
                <a:ea typeface="Assistant"/>
                <a:cs typeface="Assistant"/>
                <a:sym typeface="Assistant"/>
              </a:rPr>
              <a:t>La rendición de cuentas se realizará una vez al año y al final de la gestión, teniendo en consideración las solicitudes que realice la ciudadanía, de manera individual o colectiva, de acuerdo con la Constitución y la ley”.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5400000">
            <a:off x="241381" y="724227"/>
            <a:ext cx="1463790" cy="1067236"/>
          </a:xfrm>
          <a:custGeom>
            <a:avLst/>
            <a:gdLst/>
            <a:ahLst/>
            <a:cxnLst/>
            <a:rect r="r" b="b" t="t" l="l"/>
            <a:pathLst>
              <a:path h="1067236" w="1463790">
                <a:moveTo>
                  <a:pt x="0" y="0"/>
                </a:moveTo>
                <a:lnTo>
                  <a:pt x="1463790" y="0"/>
                </a:lnTo>
                <a:lnTo>
                  <a:pt x="1463790" y="1067236"/>
                </a:lnTo>
                <a:lnTo>
                  <a:pt x="0" y="10672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46930" y="513321"/>
            <a:ext cx="3508962" cy="1030758"/>
          </a:xfrm>
          <a:custGeom>
            <a:avLst/>
            <a:gdLst/>
            <a:ahLst/>
            <a:cxnLst/>
            <a:rect r="r" b="b" t="t" l="l"/>
            <a:pathLst>
              <a:path h="1030758" w="3508962">
                <a:moveTo>
                  <a:pt x="0" y="0"/>
                </a:moveTo>
                <a:lnTo>
                  <a:pt x="3508962" y="0"/>
                </a:lnTo>
                <a:lnTo>
                  <a:pt x="3508962" y="1030758"/>
                </a:lnTo>
                <a:lnTo>
                  <a:pt x="0" y="10307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5400000">
            <a:off x="6589698" y="9136693"/>
            <a:ext cx="1463790" cy="1067236"/>
          </a:xfrm>
          <a:custGeom>
            <a:avLst/>
            <a:gdLst/>
            <a:ahLst/>
            <a:cxnLst/>
            <a:rect r="r" b="b" t="t" l="l"/>
            <a:pathLst>
              <a:path h="1067236" w="1463790">
                <a:moveTo>
                  <a:pt x="0" y="0"/>
                </a:moveTo>
                <a:lnTo>
                  <a:pt x="1463790" y="0"/>
                </a:lnTo>
                <a:lnTo>
                  <a:pt x="1463790" y="1067236"/>
                </a:lnTo>
                <a:lnTo>
                  <a:pt x="0" y="10672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766719">
            <a:off x="6143019" y="5201017"/>
            <a:ext cx="1981522" cy="6051773"/>
            <a:chOff x="0" y="0"/>
            <a:chExt cx="521882" cy="15938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21882" cy="1593883"/>
            </a:xfrm>
            <a:custGeom>
              <a:avLst/>
              <a:gdLst/>
              <a:ahLst/>
              <a:cxnLst/>
              <a:rect r="r" b="b" t="t" l="l"/>
              <a:pathLst>
                <a:path h="1593883" w="521882">
                  <a:moveTo>
                    <a:pt x="0" y="0"/>
                  </a:moveTo>
                  <a:lnTo>
                    <a:pt x="521882" y="0"/>
                  </a:lnTo>
                  <a:lnTo>
                    <a:pt x="521882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095D4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21882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766719">
            <a:off x="4561991" y="6458020"/>
            <a:ext cx="2022192" cy="6051773"/>
            <a:chOff x="0" y="0"/>
            <a:chExt cx="532594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2594" cy="1593883"/>
            </a:xfrm>
            <a:custGeom>
              <a:avLst/>
              <a:gdLst/>
              <a:ahLst/>
              <a:cxnLst/>
              <a:rect r="r" b="b" t="t" l="l"/>
              <a:pathLst>
                <a:path h="1593883" w="532594">
                  <a:moveTo>
                    <a:pt x="0" y="0"/>
                  </a:moveTo>
                  <a:lnTo>
                    <a:pt x="532594" y="0"/>
                  </a:lnTo>
                  <a:lnTo>
                    <a:pt x="532594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532594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0"/>
            <a:ext cx="8015798" cy="10287000"/>
            <a:chOff x="0" y="0"/>
            <a:chExt cx="698544" cy="89647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98544" cy="896471"/>
            </a:xfrm>
            <a:custGeom>
              <a:avLst/>
              <a:gdLst/>
              <a:ahLst/>
              <a:cxnLst/>
              <a:rect r="r" b="b" t="t" l="l"/>
              <a:pathLst>
                <a:path h="896471" w="698544">
                  <a:moveTo>
                    <a:pt x="495344" y="0"/>
                  </a:moveTo>
                  <a:lnTo>
                    <a:pt x="0" y="0"/>
                  </a:lnTo>
                  <a:lnTo>
                    <a:pt x="0" y="896471"/>
                  </a:lnTo>
                  <a:lnTo>
                    <a:pt x="495344" y="896471"/>
                  </a:lnTo>
                  <a:lnTo>
                    <a:pt x="698544" y="448235"/>
                  </a:lnTo>
                  <a:lnTo>
                    <a:pt x="495344" y="0"/>
                  </a:lnTo>
                  <a:close/>
                </a:path>
              </a:pathLst>
            </a:custGeom>
            <a:blipFill>
              <a:blip r:embed="rId2"/>
              <a:stretch>
                <a:fillRect l="0" t="-2034" r="0" b="-2034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9714491" y="1354755"/>
            <a:ext cx="7544809" cy="111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 b="true">
                <a:solidFill>
                  <a:srgbClr val="000000"/>
                </a:solidFill>
                <a:latin typeface="Martel Semi-Bold"/>
                <a:ea typeface="Martel Semi-Bold"/>
                <a:cs typeface="Martel Semi-Bold"/>
                <a:sym typeface="Martel Semi-Bold"/>
              </a:rPr>
              <a:t>Plan de trabajo planteados formalmenta al CNE</a:t>
            </a:r>
          </a:p>
        </p:txBody>
      </p:sp>
      <p:sp>
        <p:nvSpPr>
          <p:cNvPr name="AutoShape 11" id="11"/>
          <p:cNvSpPr/>
          <p:nvPr/>
        </p:nvSpPr>
        <p:spPr>
          <a:xfrm flipV="true">
            <a:off x="9838841" y="2496167"/>
            <a:ext cx="1458169" cy="0"/>
          </a:xfrm>
          <a:prstGeom prst="line">
            <a:avLst/>
          </a:prstGeom>
          <a:ln cap="flat" w="47625">
            <a:solidFill>
              <a:srgbClr val="00215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9484064" y="435213"/>
            <a:ext cx="2340146" cy="593487"/>
            <a:chOff x="0" y="0"/>
            <a:chExt cx="1602453" cy="4064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02453" cy="406400"/>
            </a:xfrm>
            <a:custGeom>
              <a:avLst/>
              <a:gdLst/>
              <a:ahLst/>
              <a:cxnLst/>
              <a:rect r="r" b="b" t="t" l="l"/>
              <a:pathLst>
                <a:path h="406400" w="1602453">
                  <a:moveTo>
                    <a:pt x="0" y="0"/>
                  </a:moveTo>
                  <a:lnTo>
                    <a:pt x="1399253" y="0"/>
                  </a:lnTo>
                  <a:lnTo>
                    <a:pt x="1602453" y="203200"/>
                  </a:lnTo>
                  <a:lnTo>
                    <a:pt x="1399253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77800" y="-38100"/>
              <a:ext cx="1348453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15" id="15"/>
          <p:cNvSpPr/>
          <p:nvPr/>
        </p:nvSpPr>
        <p:spPr>
          <a:xfrm flipV="true">
            <a:off x="9838841" y="5522427"/>
            <a:ext cx="1458169" cy="0"/>
          </a:xfrm>
          <a:prstGeom prst="line">
            <a:avLst/>
          </a:prstGeom>
          <a:ln cap="flat" w="47625">
            <a:solidFill>
              <a:srgbClr val="00215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9838841" y="2805730"/>
            <a:ext cx="6899211" cy="117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spc="51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Proponer la rehabilitación de la red vial de nuestra jurisdicción cantonal en convenio con el Consejo Provincial.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838841" y="6007100"/>
            <a:ext cx="6899211" cy="2733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spc="51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El 28 de febrero del 2024, aprobamos en sesión de Concejo la autorización al ejecutivo para la firma del convenio entre el GADPB y el GADMCE, para la intervención con maquinaria de las dos instituciones tanto en el área urbana como rural, con el propósito de brindar mantenimiento a la vialidad de nuestro cantón.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838841" y="560506"/>
            <a:ext cx="1570309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b="true" sz="2300" spc="46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GADMCE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838841" y="4381015"/>
            <a:ext cx="7544809" cy="111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 b="true">
                <a:solidFill>
                  <a:srgbClr val="000000"/>
                </a:solidFill>
                <a:latin typeface="Martel Semi-Bold"/>
                <a:ea typeface="Martel Semi-Bold"/>
                <a:cs typeface="Martel Semi-Bold"/>
                <a:sym typeface="Martel Semi-Bold"/>
              </a:rPr>
              <a:t>Principales acciones realizadas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4906786" y="154445"/>
            <a:ext cx="2764672" cy="812122"/>
          </a:xfrm>
          <a:custGeom>
            <a:avLst/>
            <a:gdLst/>
            <a:ahLst/>
            <a:cxnLst/>
            <a:rect r="r" b="b" t="t" l="l"/>
            <a:pathLst>
              <a:path h="812122" w="2764672">
                <a:moveTo>
                  <a:pt x="0" y="0"/>
                </a:moveTo>
                <a:lnTo>
                  <a:pt x="2764673" y="0"/>
                </a:lnTo>
                <a:lnTo>
                  <a:pt x="2764673" y="812123"/>
                </a:lnTo>
                <a:lnTo>
                  <a:pt x="0" y="812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557227" y="8950289"/>
            <a:ext cx="1463790" cy="1067236"/>
          </a:xfrm>
          <a:custGeom>
            <a:avLst/>
            <a:gdLst/>
            <a:ahLst/>
            <a:cxnLst/>
            <a:rect r="r" b="b" t="t" l="l"/>
            <a:pathLst>
              <a:path h="1067236" w="1463790">
                <a:moveTo>
                  <a:pt x="0" y="0"/>
                </a:moveTo>
                <a:lnTo>
                  <a:pt x="1463791" y="0"/>
                </a:lnTo>
                <a:lnTo>
                  <a:pt x="1463791" y="1067236"/>
                </a:lnTo>
                <a:lnTo>
                  <a:pt x="0" y="1067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7283903" y="783037"/>
            <a:ext cx="1463790" cy="1067236"/>
          </a:xfrm>
          <a:custGeom>
            <a:avLst/>
            <a:gdLst/>
            <a:ahLst/>
            <a:cxnLst/>
            <a:rect r="r" b="b" t="t" l="l"/>
            <a:pathLst>
              <a:path h="1067236" w="1463790">
                <a:moveTo>
                  <a:pt x="0" y="0"/>
                </a:moveTo>
                <a:lnTo>
                  <a:pt x="1463790" y="0"/>
                </a:lnTo>
                <a:lnTo>
                  <a:pt x="1463790" y="1067236"/>
                </a:lnTo>
                <a:lnTo>
                  <a:pt x="0" y="1067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766719">
            <a:off x="6143019" y="5201017"/>
            <a:ext cx="1981522" cy="6051773"/>
            <a:chOff x="0" y="0"/>
            <a:chExt cx="521882" cy="15938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21882" cy="1593883"/>
            </a:xfrm>
            <a:custGeom>
              <a:avLst/>
              <a:gdLst/>
              <a:ahLst/>
              <a:cxnLst/>
              <a:rect r="r" b="b" t="t" l="l"/>
              <a:pathLst>
                <a:path h="1593883" w="521882">
                  <a:moveTo>
                    <a:pt x="0" y="0"/>
                  </a:moveTo>
                  <a:lnTo>
                    <a:pt x="521882" y="0"/>
                  </a:lnTo>
                  <a:lnTo>
                    <a:pt x="521882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095D4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21882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-1766719">
            <a:off x="4561991" y="6458020"/>
            <a:ext cx="2022192" cy="6051773"/>
            <a:chOff x="0" y="0"/>
            <a:chExt cx="532594" cy="15938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32594" cy="1593883"/>
            </a:xfrm>
            <a:custGeom>
              <a:avLst/>
              <a:gdLst/>
              <a:ahLst/>
              <a:cxnLst/>
              <a:rect r="r" b="b" t="t" l="l"/>
              <a:pathLst>
                <a:path h="1593883" w="532594">
                  <a:moveTo>
                    <a:pt x="0" y="0"/>
                  </a:moveTo>
                  <a:lnTo>
                    <a:pt x="532594" y="0"/>
                  </a:lnTo>
                  <a:lnTo>
                    <a:pt x="532594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532594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0"/>
            <a:ext cx="8015798" cy="10287000"/>
            <a:chOff x="0" y="0"/>
            <a:chExt cx="698544" cy="89647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98544" cy="896471"/>
            </a:xfrm>
            <a:custGeom>
              <a:avLst/>
              <a:gdLst/>
              <a:ahLst/>
              <a:cxnLst/>
              <a:rect r="r" b="b" t="t" l="l"/>
              <a:pathLst>
                <a:path h="896471" w="698544">
                  <a:moveTo>
                    <a:pt x="495344" y="0"/>
                  </a:moveTo>
                  <a:lnTo>
                    <a:pt x="0" y="0"/>
                  </a:lnTo>
                  <a:lnTo>
                    <a:pt x="0" y="896471"/>
                  </a:lnTo>
                  <a:lnTo>
                    <a:pt x="495344" y="896471"/>
                  </a:lnTo>
                  <a:lnTo>
                    <a:pt x="698544" y="448235"/>
                  </a:lnTo>
                  <a:lnTo>
                    <a:pt x="495344" y="0"/>
                  </a:lnTo>
                  <a:close/>
                </a:path>
              </a:pathLst>
            </a:custGeom>
            <a:blipFill>
              <a:blip r:embed="rId2"/>
              <a:stretch>
                <a:fillRect l="-33945" t="0" r="-33945" b="0"/>
              </a:stretch>
            </a:blipFill>
          </p:spPr>
        </p:sp>
      </p:grpSp>
      <p:sp>
        <p:nvSpPr>
          <p:cNvPr name="AutoShape 10" id="10"/>
          <p:cNvSpPr/>
          <p:nvPr/>
        </p:nvSpPr>
        <p:spPr>
          <a:xfrm flipV="true">
            <a:off x="9838841" y="2496167"/>
            <a:ext cx="1458169" cy="0"/>
          </a:xfrm>
          <a:prstGeom prst="line">
            <a:avLst/>
          </a:prstGeom>
          <a:ln cap="flat" w="47625">
            <a:solidFill>
              <a:srgbClr val="00215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9484064" y="435213"/>
            <a:ext cx="2340146" cy="593487"/>
            <a:chOff x="0" y="0"/>
            <a:chExt cx="1602453" cy="4064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02453" cy="406400"/>
            </a:xfrm>
            <a:custGeom>
              <a:avLst/>
              <a:gdLst/>
              <a:ahLst/>
              <a:cxnLst/>
              <a:rect r="r" b="b" t="t" l="l"/>
              <a:pathLst>
                <a:path h="406400" w="1602453">
                  <a:moveTo>
                    <a:pt x="0" y="0"/>
                  </a:moveTo>
                  <a:lnTo>
                    <a:pt x="1399253" y="0"/>
                  </a:lnTo>
                  <a:lnTo>
                    <a:pt x="1602453" y="203200"/>
                  </a:lnTo>
                  <a:lnTo>
                    <a:pt x="1399253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77800" y="-38100"/>
              <a:ext cx="1348453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14" id="14"/>
          <p:cNvSpPr/>
          <p:nvPr/>
        </p:nvSpPr>
        <p:spPr>
          <a:xfrm flipV="true">
            <a:off x="9838841" y="5522427"/>
            <a:ext cx="1458169" cy="0"/>
          </a:xfrm>
          <a:prstGeom prst="line">
            <a:avLst/>
          </a:prstGeom>
          <a:ln cap="flat" w="47625">
            <a:solidFill>
              <a:srgbClr val="00215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14906786" y="154445"/>
            <a:ext cx="2764672" cy="812122"/>
          </a:xfrm>
          <a:custGeom>
            <a:avLst/>
            <a:gdLst/>
            <a:ahLst/>
            <a:cxnLst/>
            <a:rect r="r" b="b" t="t" l="l"/>
            <a:pathLst>
              <a:path h="812122" w="2764672">
                <a:moveTo>
                  <a:pt x="0" y="0"/>
                </a:moveTo>
                <a:lnTo>
                  <a:pt x="2764673" y="0"/>
                </a:lnTo>
                <a:lnTo>
                  <a:pt x="2764673" y="812123"/>
                </a:lnTo>
                <a:lnTo>
                  <a:pt x="0" y="812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9838841" y="2805730"/>
            <a:ext cx="6899211" cy="78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spc="51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Impulsar lastrados priorisando a los sectores que no cuentan con una red vial estable.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838841" y="5879615"/>
            <a:ext cx="6899211" cy="3124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spc="51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El 8 de junio se intervino con el mantenimiento desde el sector Piedra Grande hasta la comunidad del Quinche, el 14 de septiembre en convenio con el GADPB y el GADMCE se realizo el mantenimiento de la vía del stop de la Tierra blanca hacia la parte alta de Campo Alegre de esa manera se dio atención a otros sectores dando cumplimiento al plan de trabajo.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838841" y="560506"/>
            <a:ext cx="1570309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b="true" sz="2300" spc="46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GADMCE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838841" y="4381015"/>
            <a:ext cx="7544809" cy="111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 b="true">
                <a:solidFill>
                  <a:srgbClr val="000000"/>
                </a:solidFill>
                <a:latin typeface="Martel Semi-Bold"/>
                <a:ea typeface="Martel Semi-Bold"/>
                <a:cs typeface="Martel Semi-Bold"/>
                <a:sym typeface="Martel Semi-Bold"/>
              </a:rPr>
              <a:t>Principales acciones realizadas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714491" y="1354755"/>
            <a:ext cx="7544809" cy="111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 b="true">
                <a:solidFill>
                  <a:srgbClr val="000000"/>
                </a:solidFill>
                <a:latin typeface="Martel Semi-Bold"/>
                <a:ea typeface="Martel Semi-Bold"/>
                <a:cs typeface="Martel Semi-Bold"/>
                <a:sym typeface="Martel Semi-Bold"/>
              </a:rPr>
              <a:t>Plan de trabajo planteados formalmenta al CNE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7283903" y="783037"/>
            <a:ext cx="1463790" cy="1067236"/>
          </a:xfrm>
          <a:custGeom>
            <a:avLst/>
            <a:gdLst/>
            <a:ahLst/>
            <a:cxnLst/>
            <a:rect r="r" b="b" t="t" l="l"/>
            <a:pathLst>
              <a:path h="1067236" w="1463790">
                <a:moveTo>
                  <a:pt x="0" y="0"/>
                </a:moveTo>
                <a:lnTo>
                  <a:pt x="1463790" y="0"/>
                </a:lnTo>
                <a:lnTo>
                  <a:pt x="1463790" y="1067236"/>
                </a:lnTo>
                <a:lnTo>
                  <a:pt x="0" y="1067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5557227" y="8950289"/>
            <a:ext cx="1463790" cy="1067236"/>
          </a:xfrm>
          <a:custGeom>
            <a:avLst/>
            <a:gdLst/>
            <a:ahLst/>
            <a:cxnLst/>
            <a:rect r="r" b="b" t="t" l="l"/>
            <a:pathLst>
              <a:path h="1067236" w="1463790">
                <a:moveTo>
                  <a:pt x="0" y="0"/>
                </a:moveTo>
                <a:lnTo>
                  <a:pt x="1463791" y="0"/>
                </a:lnTo>
                <a:lnTo>
                  <a:pt x="1463791" y="1067236"/>
                </a:lnTo>
                <a:lnTo>
                  <a:pt x="0" y="1067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8015798" cy="10287000"/>
            <a:chOff x="0" y="0"/>
            <a:chExt cx="698544" cy="8964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98544" cy="896471"/>
            </a:xfrm>
            <a:custGeom>
              <a:avLst/>
              <a:gdLst/>
              <a:ahLst/>
              <a:cxnLst/>
              <a:rect r="r" b="b" t="t" l="l"/>
              <a:pathLst>
                <a:path h="896471" w="698544">
                  <a:moveTo>
                    <a:pt x="495344" y="0"/>
                  </a:moveTo>
                  <a:lnTo>
                    <a:pt x="0" y="0"/>
                  </a:lnTo>
                  <a:lnTo>
                    <a:pt x="0" y="896471"/>
                  </a:lnTo>
                  <a:lnTo>
                    <a:pt x="495344" y="896471"/>
                  </a:lnTo>
                  <a:lnTo>
                    <a:pt x="698544" y="448235"/>
                  </a:lnTo>
                  <a:lnTo>
                    <a:pt x="495344" y="0"/>
                  </a:lnTo>
                  <a:close/>
                </a:path>
              </a:pathLst>
            </a:custGeom>
            <a:blipFill>
              <a:blip r:embed="rId2"/>
              <a:stretch>
                <a:fillRect l="-64074" t="0" r="-64074" b="0"/>
              </a:stretch>
            </a:blipFill>
            <a:ln w="76200" cap="sq">
              <a:solidFill>
                <a:srgbClr val="095D40"/>
              </a:solidFill>
              <a:prstDash val="solid"/>
              <a:miter/>
            </a:ln>
          </p:spPr>
        </p:sp>
      </p:grpSp>
      <p:grpSp>
        <p:nvGrpSpPr>
          <p:cNvPr name="Group 4" id="4"/>
          <p:cNvGrpSpPr/>
          <p:nvPr/>
        </p:nvGrpSpPr>
        <p:grpSpPr>
          <a:xfrm rot="1797043">
            <a:off x="16460515" y="3100739"/>
            <a:ext cx="1861985" cy="8391455"/>
            <a:chOff x="0" y="0"/>
            <a:chExt cx="490399" cy="221009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0399" cy="2210095"/>
            </a:xfrm>
            <a:custGeom>
              <a:avLst/>
              <a:gdLst/>
              <a:ahLst/>
              <a:cxnLst/>
              <a:rect r="r" b="b" t="t" l="l"/>
              <a:pathLst>
                <a:path h="2210095" w="490399">
                  <a:moveTo>
                    <a:pt x="0" y="0"/>
                  </a:moveTo>
                  <a:lnTo>
                    <a:pt x="490399" y="0"/>
                  </a:lnTo>
                  <a:lnTo>
                    <a:pt x="490399" y="2210095"/>
                  </a:lnTo>
                  <a:lnTo>
                    <a:pt x="0" y="2210095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490399" cy="22481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7" id="7"/>
          <p:cNvSpPr/>
          <p:nvPr/>
        </p:nvSpPr>
        <p:spPr>
          <a:xfrm flipV="true">
            <a:off x="9838841" y="2496167"/>
            <a:ext cx="1458169" cy="0"/>
          </a:xfrm>
          <a:prstGeom prst="line">
            <a:avLst/>
          </a:prstGeom>
          <a:ln cap="flat" w="47625">
            <a:solidFill>
              <a:srgbClr val="00215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9484064" y="435213"/>
            <a:ext cx="2340146" cy="593487"/>
            <a:chOff x="0" y="0"/>
            <a:chExt cx="1602453" cy="406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02453" cy="406400"/>
            </a:xfrm>
            <a:custGeom>
              <a:avLst/>
              <a:gdLst/>
              <a:ahLst/>
              <a:cxnLst/>
              <a:rect r="r" b="b" t="t" l="l"/>
              <a:pathLst>
                <a:path h="406400" w="1602453">
                  <a:moveTo>
                    <a:pt x="0" y="0"/>
                  </a:moveTo>
                  <a:lnTo>
                    <a:pt x="1399253" y="0"/>
                  </a:lnTo>
                  <a:lnTo>
                    <a:pt x="1602453" y="203200"/>
                  </a:lnTo>
                  <a:lnTo>
                    <a:pt x="1399253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77800" y="-38100"/>
              <a:ext cx="1348453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11" id="11"/>
          <p:cNvSpPr/>
          <p:nvPr/>
        </p:nvSpPr>
        <p:spPr>
          <a:xfrm flipV="true">
            <a:off x="8414915" y="5311047"/>
            <a:ext cx="1458169" cy="0"/>
          </a:xfrm>
          <a:prstGeom prst="line">
            <a:avLst/>
          </a:prstGeom>
          <a:ln cap="flat" w="47625">
            <a:solidFill>
              <a:srgbClr val="00215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4906786" y="154445"/>
            <a:ext cx="2764672" cy="812122"/>
          </a:xfrm>
          <a:custGeom>
            <a:avLst/>
            <a:gdLst/>
            <a:ahLst/>
            <a:cxnLst/>
            <a:rect r="r" b="b" t="t" l="l"/>
            <a:pathLst>
              <a:path h="812122" w="2764672">
                <a:moveTo>
                  <a:pt x="0" y="0"/>
                </a:moveTo>
                <a:lnTo>
                  <a:pt x="2764673" y="0"/>
                </a:lnTo>
                <a:lnTo>
                  <a:pt x="2764673" y="812123"/>
                </a:lnTo>
                <a:lnTo>
                  <a:pt x="0" y="812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838841" y="2805730"/>
            <a:ext cx="6899211" cy="78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spc="51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Proponer y firmar convenios con instituciones educativas.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374604" y="5849485"/>
            <a:ext cx="6899211" cy="3124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spc="51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El 29 de septiembre del 2025 se firmo un convenio entre la dirección distrital 02D04-Caluma-Echeandia-Las Naves-Educación Coordinación Zonal y GADMCE para la construcción de la cubierta en laUnidad Educativa 5 de Octubre, por una valor de 67,870.48 dólares, el contratista fue Ing. Pablo Viscarra.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838841" y="560506"/>
            <a:ext cx="1570309" cy="34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b="true" sz="2300" spc="46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GADMCE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374604" y="4169635"/>
            <a:ext cx="7544809" cy="111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 b="true">
                <a:solidFill>
                  <a:srgbClr val="000000"/>
                </a:solidFill>
                <a:latin typeface="Martel Semi-Bold"/>
                <a:ea typeface="Martel Semi-Bold"/>
                <a:cs typeface="Martel Semi-Bold"/>
                <a:sym typeface="Martel Semi-Bold"/>
              </a:rPr>
              <a:t>Principales acciones realizadas</a:t>
            </a:r>
          </a:p>
        </p:txBody>
      </p:sp>
      <p:grpSp>
        <p:nvGrpSpPr>
          <p:cNvPr name="Group 17" id="17"/>
          <p:cNvGrpSpPr/>
          <p:nvPr/>
        </p:nvGrpSpPr>
        <p:grpSpPr>
          <a:xfrm rot="1648546">
            <a:off x="16922266" y="5947799"/>
            <a:ext cx="1981522" cy="6051773"/>
            <a:chOff x="0" y="0"/>
            <a:chExt cx="521882" cy="159388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21882" cy="1593883"/>
            </a:xfrm>
            <a:custGeom>
              <a:avLst/>
              <a:gdLst/>
              <a:ahLst/>
              <a:cxnLst/>
              <a:rect r="r" b="b" t="t" l="l"/>
              <a:pathLst>
                <a:path h="1593883" w="521882">
                  <a:moveTo>
                    <a:pt x="0" y="0"/>
                  </a:moveTo>
                  <a:lnTo>
                    <a:pt x="521882" y="0"/>
                  </a:lnTo>
                  <a:lnTo>
                    <a:pt x="521882" y="1593883"/>
                  </a:lnTo>
                  <a:lnTo>
                    <a:pt x="0" y="1593883"/>
                  </a:lnTo>
                  <a:close/>
                </a:path>
              </a:pathLst>
            </a:custGeom>
            <a:solidFill>
              <a:srgbClr val="095D40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521882" cy="16319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9714491" y="1354755"/>
            <a:ext cx="7544809" cy="1117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 b="true">
                <a:solidFill>
                  <a:srgbClr val="000000"/>
                </a:solidFill>
                <a:latin typeface="Martel Semi-Bold"/>
                <a:ea typeface="Martel Semi-Bold"/>
                <a:cs typeface="Martel Semi-Bold"/>
                <a:sym typeface="Martel Semi-Bold"/>
              </a:rPr>
              <a:t>Plan de trabajo planteados formalmenta al CNE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7283903" y="783037"/>
            <a:ext cx="1463790" cy="1067236"/>
          </a:xfrm>
          <a:custGeom>
            <a:avLst/>
            <a:gdLst/>
            <a:ahLst/>
            <a:cxnLst/>
            <a:rect r="r" b="b" t="t" l="l"/>
            <a:pathLst>
              <a:path h="1067236" w="1463790">
                <a:moveTo>
                  <a:pt x="0" y="0"/>
                </a:moveTo>
                <a:lnTo>
                  <a:pt x="1463790" y="0"/>
                </a:lnTo>
                <a:lnTo>
                  <a:pt x="1463790" y="1067236"/>
                </a:lnTo>
                <a:lnTo>
                  <a:pt x="0" y="1067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288447" y="8724682"/>
            <a:ext cx="1463790" cy="1067236"/>
          </a:xfrm>
          <a:custGeom>
            <a:avLst/>
            <a:gdLst/>
            <a:ahLst/>
            <a:cxnLst/>
            <a:rect r="r" b="b" t="t" l="l"/>
            <a:pathLst>
              <a:path h="1067236" w="1463790">
                <a:moveTo>
                  <a:pt x="0" y="0"/>
                </a:moveTo>
                <a:lnTo>
                  <a:pt x="1463790" y="0"/>
                </a:lnTo>
                <a:lnTo>
                  <a:pt x="1463790" y="1067236"/>
                </a:lnTo>
                <a:lnTo>
                  <a:pt x="0" y="1067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6805" y="319668"/>
            <a:ext cx="1463790" cy="1067236"/>
          </a:xfrm>
          <a:custGeom>
            <a:avLst/>
            <a:gdLst/>
            <a:ahLst/>
            <a:cxnLst/>
            <a:rect r="r" b="b" t="t" l="l"/>
            <a:pathLst>
              <a:path h="1067236" w="1463790">
                <a:moveTo>
                  <a:pt x="0" y="0"/>
                </a:moveTo>
                <a:lnTo>
                  <a:pt x="1463790" y="0"/>
                </a:lnTo>
                <a:lnTo>
                  <a:pt x="1463790" y="1067236"/>
                </a:lnTo>
                <a:lnTo>
                  <a:pt x="0" y="1067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1821303">
            <a:off x="1694383" y="-3886626"/>
            <a:ext cx="3086100" cy="10215366"/>
            <a:chOff x="0" y="0"/>
            <a:chExt cx="812800" cy="2690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690467"/>
            </a:xfrm>
            <a:custGeom>
              <a:avLst/>
              <a:gdLst/>
              <a:ahLst/>
              <a:cxnLst/>
              <a:rect r="r" b="b" t="t" l="l"/>
              <a:pathLst>
                <a:path h="2690467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690467"/>
                  </a:lnTo>
                  <a:lnTo>
                    <a:pt x="0" y="2690467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2728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1816111">
            <a:off x="-458458" y="-1263425"/>
            <a:ext cx="3430588" cy="14730712"/>
            <a:chOff x="0" y="0"/>
            <a:chExt cx="903529" cy="38796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03529" cy="3879694"/>
            </a:xfrm>
            <a:custGeom>
              <a:avLst/>
              <a:gdLst/>
              <a:ahLst/>
              <a:cxnLst/>
              <a:rect r="r" b="b" t="t" l="l"/>
              <a:pathLst>
                <a:path h="3879694" w="903529">
                  <a:moveTo>
                    <a:pt x="0" y="0"/>
                  </a:moveTo>
                  <a:lnTo>
                    <a:pt x="903529" y="0"/>
                  </a:lnTo>
                  <a:lnTo>
                    <a:pt x="903529" y="3879694"/>
                  </a:lnTo>
                  <a:lnTo>
                    <a:pt x="0" y="3879694"/>
                  </a:lnTo>
                  <a:close/>
                </a:path>
              </a:pathLst>
            </a:custGeom>
            <a:solidFill>
              <a:srgbClr val="095D4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903529" cy="39177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1816111">
            <a:off x="-3184985" y="193576"/>
            <a:ext cx="3086100" cy="13260303"/>
            <a:chOff x="0" y="0"/>
            <a:chExt cx="812800" cy="349242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3492426"/>
            </a:xfrm>
            <a:custGeom>
              <a:avLst/>
              <a:gdLst/>
              <a:ahLst/>
              <a:cxnLst/>
              <a:rect r="r" b="b" t="t" l="l"/>
              <a:pathLst>
                <a:path h="3492426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3492426"/>
                  </a:lnTo>
                  <a:lnTo>
                    <a:pt x="0" y="3492426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812800" cy="35305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0" y="2042715"/>
            <a:ext cx="7216371" cy="6201569"/>
            <a:chOff x="0" y="0"/>
            <a:chExt cx="812800" cy="698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95D40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8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519174" y="2458476"/>
            <a:ext cx="6178023" cy="5309239"/>
            <a:chOff x="0" y="0"/>
            <a:chExt cx="812800" cy="6985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4"/>
              <a:stretch>
                <a:fillRect l="-7291" t="0" r="-7291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5800571" y="1680844"/>
            <a:ext cx="723742" cy="723742"/>
          </a:xfrm>
          <a:custGeom>
            <a:avLst/>
            <a:gdLst/>
            <a:ahLst/>
            <a:cxnLst/>
            <a:rect r="r" b="b" t="t" l="l"/>
            <a:pathLst>
              <a:path h="723742" w="723742">
                <a:moveTo>
                  <a:pt x="0" y="0"/>
                </a:moveTo>
                <a:lnTo>
                  <a:pt x="723743" y="0"/>
                </a:lnTo>
                <a:lnTo>
                  <a:pt x="723743" y="723743"/>
                </a:lnTo>
                <a:lnTo>
                  <a:pt x="0" y="7237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445919" y="9046333"/>
            <a:ext cx="1740029" cy="211967"/>
          </a:xfrm>
          <a:custGeom>
            <a:avLst/>
            <a:gdLst/>
            <a:ahLst/>
            <a:cxnLst/>
            <a:rect r="r" b="b" t="t" l="l"/>
            <a:pathLst>
              <a:path h="211967" w="1740029">
                <a:moveTo>
                  <a:pt x="0" y="0"/>
                </a:moveTo>
                <a:lnTo>
                  <a:pt x="1740028" y="0"/>
                </a:lnTo>
                <a:lnTo>
                  <a:pt x="1740028" y="211967"/>
                </a:lnTo>
                <a:lnTo>
                  <a:pt x="0" y="2119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906786" y="408935"/>
            <a:ext cx="2764672" cy="812122"/>
          </a:xfrm>
          <a:custGeom>
            <a:avLst/>
            <a:gdLst/>
            <a:ahLst/>
            <a:cxnLst/>
            <a:rect r="r" b="b" t="t" l="l"/>
            <a:pathLst>
              <a:path h="812122" w="2764672">
                <a:moveTo>
                  <a:pt x="0" y="0"/>
                </a:moveTo>
                <a:lnTo>
                  <a:pt x="2764673" y="0"/>
                </a:lnTo>
                <a:lnTo>
                  <a:pt x="2764673" y="812122"/>
                </a:lnTo>
                <a:lnTo>
                  <a:pt x="0" y="8121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7216371" y="1135332"/>
            <a:ext cx="8699876" cy="2371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051D40"/>
                </a:solidFill>
                <a:latin typeface="Martel"/>
                <a:ea typeface="Martel"/>
                <a:cs typeface="Martel"/>
                <a:sym typeface="Martel"/>
              </a:rPr>
              <a:t>CUMPLIMIENTO DE ATRIBUCIONES</a:t>
            </a:r>
          </a:p>
          <a:p>
            <a:pPr algn="l">
              <a:lnSpc>
                <a:spcPts val="6300"/>
              </a:lnSpc>
              <a:spcBef>
                <a:spcPct val="0"/>
              </a:spcBef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7216371" y="4204365"/>
            <a:ext cx="10516780" cy="117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spc="51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Intervenir con voz y voto en las secciones y deliberaciones del consejo municipal.</a:t>
            </a:r>
          </a:p>
          <a:p>
            <a:pPr algn="l">
              <a:lnSpc>
                <a:spcPts val="3119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6697197" y="3356640"/>
            <a:ext cx="824904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051D40"/>
                </a:solidFill>
                <a:latin typeface="Martel Bold"/>
                <a:ea typeface="Martel Bold"/>
                <a:cs typeface="Martel Bold"/>
                <a:sym typeface="Martel Bold"/>
              </a:rPr>
              <a:t>Atribuciones otorgadas por el COOTAD</a:t>
            </a:r>
          </a:p>
        </p:txBody>
      </p:sp>
      <p:sp>
        <p:nvSpPr>
          <p:cNvPr name="AutoShape 23" id="23"/>
          <p:cNvSpPr/>
          <p:nvPr/>
        </p:nvSpPr>
        <p:spPr>
          <a:xfrm flipV="true">
            <a:off x="7216371" y="2831019"/>
            <a:ext cx="1458169" cy="0"/>
          </a:xfrm>
          <a:prstGeom prst="line">
            <a:avLst/>
          </a:prstGeom>
          <a:ln cap="flat" w="47625">
            <a:solidFill>
              <a:srgbClr val="00215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4" id="24"/>
          <p:cNvSpPr txBox="true"/>
          <p:nvPr/>
        </p:nvSpPr>
        <p:spPr>
          <a:xfrm rot="0">
            <a:off x="6947587" y="5578057"/>
            <a:ext cx="824904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051D40"/>
                </a:solidFill>
                <a:latin typeface="Martel Bold"/>
                <a:ea typeface="Martel Bold"/>
                <a:cs typeface="Martel Bold"/>
                <a:sym typeface="Martel Bold"/>
              </a:rPr>
              <a:t>Principales acciones realizadas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216371" y="6428166"/>
            <a:ext cx="10516780" cy="156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spc="51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Durante el año 2025 asistí a 45 sesiones de consejo ordinarias y 6 sesiones de concejo extraordinaria convocadas por parte del ejecutivo del GADMCE.</a:t>
            </a:r>
          </a:p>
          <a:p>
            <a:pPr algn="l">
              <a:lnSpc>
                <a:spcPts val="3119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305036" y="367525"/>
            <a:ext cx="1463790" cy="1067236"/>
          </a:xfrm>
          <a:custGeom>
            <a:avLst/>
            <a:gdLst/>
            <a:ahLst/>
            <a:cxnLst/>
            <a:rect r="r" b="b" t="t" l="l"/>
            <a:pathLst>
              <a:path h="1067236" w="1463790">
                <a:moveTo>
                  <a:pt x="0" y="0"/>
                </a:moveTo>
                <a:lnTo>
                  <a:pt x="1463790" y="0"/>
                </a:lnTo>
                <a:lnTo>
                  <a:pt x="1463790" y="1067236"/>
                </a:lnTo>
                <a:lnTo>
                  <a:pt x="0" y="1067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824000">
            <a:off x="13504674" y="-3886626"/>
            <a:ext cx="3086100" cy="10215366"/>
            <a:chOff x="0" y="0"/>
            <a:chExt cx="812800" cy="2690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690467"/>
            </a:xfrm>
            <a:custGeom>
              <a:avLst/>
              <a:gdLst/>
              <a:ahLst/>
              <a:cxnLst/>
              <a:rect r="r" b="b" t="t" l="l"/>
              <a:pathLst>
                <a:path h="2690467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690467"/>
                  </a:lnTo>
                  <a:lnTo>
                    <a:pt x="0" y="2690467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2728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1817999">
            <a:off x="17778491" y="193576"/>
            <a:ext cx="3086100" cy="13260303"/>
            <a:chOff x="0" y="0"/>
            <a:chExt cx="812800" cy="349242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3492426"/>
            </a:xfrm>
            <a:custGeom>
              <a:avLst/>
              <a:gdLst/>
              <a:ahLst/>
              <a:cxnLst/>
              <a:rect r="r" b="b" t="t" l="l"/>
              <a:pathLst>
                <a:path h="3492426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3492426"/>
                  </a:lnTo>
                  <a:lnTo>
                    <a:pt x="0" y="3492426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12800" cy="35305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1817999">
            <a:off x="14876468" y="-1263425"/>
            <a:ext cx="3430588" cy="14730712"/>
            <a:chOff x="0" y="0"/>
            <a:chExt cx="903529" cy="38796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03529" cy="3879694"/>
            </a:xfrm>
            <a:custGeom>
              <a:avLst/>
              <a:gdLst/>
              <a:ahLst/>
              <a:cxnLst/>
              <a:rect r="r" b="b" t="t" l="l"/>
              <a:pathLst>
                <a:path h="3879694" w="903529">
                  <a:moveTo>
                    <a:pt x="0" y="0"/>
                  </a:moveTo>
                  <a:lnTo>
                    <a:pt x="903529" y="0"/>
                  </a:lnTo>
                  <a:lnTo>
                    <a:pt x="903529" y="3879694"/>
                  </a:lnTo>
                  <a:lnTo>
                    <a:pt x="0" y="3879694"/>
                  </a:lnTo>
                  <a:close/>
                </a:path>
              </a:pathLst>
            </a:custGeom>
            <a:solidFill>
              <a:srgbClr val="095D4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903529" cy="39177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554849" y="5113095"/>
            <a:ext cx="10516780" cy="5467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spc="51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En el año 2025 presente dos proyectos de ordenanzas para que sean tratadas en sesión de concejo para su aprobación.</a:t>
            </a:r>
          </a:p>
          <a:p>
            <a:pPr algn="l">
              <a:lnSpc>
                <a:spcPts val="3119"/>
              </a:lnSpc>
            </a:pPr>
          </a:p>
          <a:p>
            <a:pPr algn="l" marL="561339" indent="-280669" lvl="1">
              <a:lnSpc>
                <a:spcPts val="3119"/>
              </a:lnSpc>
              <a:buAutoNum type="arabicPeriod" startAt="1"/>
            </a:pPr>
            <a:r>
              <a:rPr lang="en-US" sz="2599" spc="51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Segunda ordenanza sustitutiva para regular, autorizar, controlar la explotación de materiales áridos y pétreos que se encuentran en los lechos de los ríos y canteras existentes en la jurisdicción del cantón Echeandía.</a:t>
            </a:r>
          </a:p>
          <a:p>
            <a:pPr algn="l" marL="561339" indent="-280669" lvl="1">
              <a:lnSpc>
                <a:spcPts val="3119"/>
              </a:lnSpc>
              <a:buAutoNum type="arabicPeriod" startAt="1"/>
            </a:pPr>
            <a:r>
              <a:rPr lang="en-US" sz="2599" spc="51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Ordenanza de creación que regula el procedimiento y los requisitos para la desvinculación y/o el cambio de jurisdicción territorial de los predios en el cantón.</a:t>
            </a:r>
          </a:p>
          <a:p>
            <a:pPr algn="l">
              <a:lnSpc>
                <a:spcPts val="3119"/>
              </a:lnSpc>
            </a:pPr>
          </a:p>
          <a:p>
            <a:pPr algn="l">
              <a:lnSpc>
                <a:spcPts val="3119"/>
              </a:lnSpc>
            </a:pPr>
          </a:p>
          <a:p>
            <a:pPr algn="l">
              <a:lnSpc>
                <a:spcPts val="3119"/>
              </a:lnSpc>
            </a:pPr>
          </a:p>
          <a:p>
            <a:pPr algn="l">
              <a:lnSpc>
                <a:spcPts val="3119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11071629" y="2042715"/>
            <a:ext cx="7216371" cy="6201569"/>
            <a:chOff x="0" y="0"/>
            <a:chExt cx="812800" cy="698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95D40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8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1590803" y="2458476"/>
            <a:ext cx="6178023" cy="5309239"/>
            <a:chOff x="0" y="0"/>
            <a:chExt cx="812800" cy="6985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4"/>
              <a:stretch>
                <a:fillRect l="-14397" t="0" r="-185" b="0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13809800" y="9046333"/>
            <a:ext cx="1740029" cy="211967"/>
          </a:xfrm>
          <a:custGeom>
            <a:avLst/>
            <a:gdLst/>
            <a:ahLst/>
            <a:cxnLst/>
            <a:rect r="r" b="b" t="t" l="l"/>
            <a:pathLst>
              <a:path h="211967" w="1740029">
                <a:moveTo>
                  <a:pt x="0" y="0"/>
                </a:moveTo>
                <a:lnTo>
                  <a:pt x="1740029" y="0"/>
                </a:lnTo>
                <a:lnTo>
                  <a:pt x="1740029" y="211967"/>
                </a:lnTo>
                <a:lnTo>
                  <a:pt x="0" y="2119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3759585" y="711019"/>
            <a:ext cx="723742" cy="723742"/>
          </a:xfrm>
          <a:custGeom>
            <a:avLst/>
            <a:gdLst/>
            <a:ahLst/>
            <a:cxnLst/>
            <a:rect r="r" b="b" t="t" l="l"/>
            <a:pathLst>
              <a:path h="723742" w="723742">
                <a:moveTo>
                  <a:pt x="0" y="0"/>
                </a:moveTo>
                <a:lnTo>
                  <a:pt x="723742" y="0"/>
                </a:lnTo>
                <a:lnTo>
                  <a:pt x="723742" y="723742"/>
                </a:lnTo>
                <a:lnTo>
                  <a:pt x="0" y="723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75921" y="622639"/>
            <a:ext cx="2764672" cy="812122"/>
          </a:xfrm>
          <a:custGeom>
            <a:avLst/>
            <a:gdLst/>
            <a:ahLst/>
            <a:cxnLst/>
            <a:rect r="r" b="b" t="t" l="l"/>
            <a:pathLst>
              <a:path h="812122" w="2764672">
                <a:moveTo>
                  <a:pt x="0" y="0"/>
                </a:moveTo>
                <a:lnTo>
                  <a:pt x="2764672" y="0"/>
                </a:lnTo>
                <a:lnTo>
                  <a:pt x="2764672" y="812122"/>
                </a:lnTo>
                <a:lnTo>
                  <a:pt x="0" y="8121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5266355" y="9412403"/>
            <a:ext cx="1740029" cy="211967"/>
          </a:xfrm>
          <a:custGeom>
            <a:avLst/>
            <a:gdLst/>
            <a:ahLst/>
            <a:cxnLst/>
            <a:rect r="r" b="b" t="t" l="l"/>
            <a:pathLst>
              <a:path h="211967" w="1740029">
                <a:moveTo>
                  <a:pt x="0" y="0"/>
                </a:moveTo>
                <a:lnTo>
                  <a:pt x="1740028" y="0"/>
                </a:lnTo>
                <a:lnTo>
                  <a:pt x="1740028" y="211967"/>
                </a:lnTo>
                <a:lnTo>
                  <a:pt x="0" y="211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969679" y="1629802"/>
            <a:ext cx="10742196" cy="1571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051D40"/>
                </a:solidFill>
                <a:latin typeface="Martel"/>
                <a:ea typeface="Martel"/>
                <a:cs typeface="Martel"/>
                <a:sym typeface="Martel"/>
              </a:rPr>
              <a:t>CUMPLIMIENTO DE ATRIBUCIONES</a:t>
            </a:r>
          </a:p>
          <a:p>
            <a:pPr algn="l">
              <a:lnSpc>
                <a:spcPts val="6300"/>
              </a:lnSpc>
              <a:spcBef>
                <a:spcPct val="0"/>
              </a:spcBef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877979" y="3238500"/>
            <a:ext cx="10516780" cy="117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spc="51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Presentar proyectos de ordenanza cantonales en el ámbito de competencia del GADMCE.</a:t>
            </a:r>
          </a:p>
          <a:p>
            <a:pPr algn="l">
              <a:lnSpc>
                <a:spcPts val="3119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358805" y="2677550"/>
            <a:ext cx="824904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051D40"/>
                </a:solidFill>
                <a:latin typeface="Martel Bold"/>
                <a:ea typeface="Martel Bold"/>
                <a:cs typeface="Martel Bold"/>
                <a:sym typeface="Martel Bold"/>
              </a:rPr>
              <a:t>Atribuciones otorgadas por el COOTAD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58805" y="4381500"/>
            <a:ext cx="824904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051D40"/>
                </a:solidFill>
                <a:latin typeface="Martel Bold"/>
                <a:ea typeface="Martel Bold"/>
                <a:cs typeface="Martel Bold"/>
                <a:sym typeface="Martel Bold"/>
              </a:rPr>
              <a:t>Principales acciones realizadas</a:t>
            </a:r>
          </a:p>
        </p:txBody>
      </p:sp>
      <p:sp>
        <p:nvSpPr>
          <p:cNvPr name="AutoShape 26" id="26"/>
          <p:cNvSpPr/>
          <p:nvPr/>
        </p:nvSpPr>
        <p:spPr>
          <a:xfrm flipV="true">
            <a:off x="877979" y="2434663"/>
            <a:ext cx="1458169" cy="0"/>
          </a:xfrm>
          <a:prstGeom prst="line">
            <a:avLst/>
          </a:prstGeom>
          <a:ln cap="flat" w="47625">
            <a:solidFill>
              <a:srgbClr val="00215F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6727983">
            <a:off x="-4723983" y="3003037"/>
            <a:ext cx="13175853" cy="4344320"/>
            <a:chOff x="0" y="0"/>
            <a:chExt cx="3470184" cy="11441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70184" cy="1144183"/>
            </a:xfrm>
            <a:custGeom>
              <a:avLst/>
              <a:gdLst/>
              <a:ahLst/>
              <a:cxnLst/>
              <a:rect r="r" b="b" t="t" l="l"/>
              <a:pathLst>
                <a:path h="1144183" w="3470184">
                  <a:moveTo>
                    <a:pt x="0" y="0"/>
                  </a:moveTo>
                  <a:lnTo>
                    <a:pt x="3470184" y="0"/>
                  </a:lnTo>
                  <a:lnTo>
                    <a:pt x="3470184" y="1144183"/>
                  </a:lnTo>
                  <a:lnTo>
                    <a:pt x="0" y="1144183"/>
                  </a:lnTo>
                  <a:close/>
                </a:path>
              </a:pathLst>
            </a:custGeom>
            <a:solidFill>
              <a:srgbClr val="095D4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470184" cy="11822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6513959" y="346965"/>
            <a:ext cx="8699876" cy="2371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051D40"/>
                </a:solidFill>
                <a:latin typeface="Martel"/>
                <a:ea typeface="Martel"/>
                <a:cs typeface="Martel"/>
                <a:sym typeface="Martel"/>
              </a:rPr>
              <a:t>CUMPLIMIENTO DE ATRIBUCIONES</a:t>
            </a:r>
          </a:p>
          <a:p>
            <a:pPr algn="l">
              <a:lnSpc>
                <a:spcPts val="6300"/>
              </a:lnSpc>
              <a:spcBef>
                <a:spcPct val="0"/>
              </a:spcBef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532960" y="413128"/>
            <a:ext cx="4486607" cy="5220779"/>
            <a:chOff x="0" y="0"/>
            <a:chExt cx="6985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98500" cy="812800"/>
            </a:xfrm>
            <a:custGeom>
              <a:avLst/>
              <a:gdLst/>
              <a:ahLst/>
              <a:cxnLst/>
              <a:rect r="r" b="b" t="t" l="l"/>
              <a:pathLst>
                <a:path h="812800" w="6985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2"/>
              <a:stretch>
                <a:fillRect l="-13771" t="0" r="-13771" b="0"/>
              </a:stretch>
            </a:blipFill>
            <a:ln w="76200" cap="sq">
              <a:solidFill>
                <a:srgbClr val="F5B905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-710343" y="4573116"/>
            <a:ext cx="4486607" cy="5220779"/>
            <a:chOff x="0" y="0"/>
            <a:chExt cx="6985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98500" cy="812800"/>
            </a:xfrm>
            <a:custGeom>
              <a:avLst/>
              <a:gdLst/>
              <a:ahLst/>
              <a:cxnLst/>
              <a:rect r="r" b="b" t="t" l="l"/>
              <a:pathLst>
                <a:path h="812800" w="6985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3"/>
              <a:stretch>
                <a:fillRect l="-20978" t="-80461" r="-21262" b="-91179"/>
              </a:stretch>
            </a:blipFill>
            <a:ln w="76200" cap="sq">
              <a:solidFill>
                <a:srgbClr val="F5B905"/>
              </a:solidFill>
              <a:prstDash val="solid"/>
              <a:miter/>
            </a:ln>
          </p:spPr>
        </p:sp>
      </p:grpSp>
      <p:sp>
        <p:nvSpPr>
          <p:cNvPr name="AutoShape 10" id="10"/>
          <p:cNvSpPr/>
          <p:nvPr/>
        </p:nvSpPr>
        <p:spPr>
          <a:xfrm flipV="true">
            <a:off x="6513959" y="2018903"/>
            <a:ext cx="1458169" cy="0"/>
          </a:xfrm>
          <a:prstGeom prst="line">
            <a:avLst/>
          </a:prstGeom>
          <a:ln cap="flat" w="47625">
            <a:solidFill>
              <a:srgbClr val="00215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0">
            <a:off x="2080424" y="8475230"/>
            <a:ext cx="4138078" cy="3620819"/>
            <a:chOff x="0" y="0"/>
            <a:chExt cx="812800" cy="7112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4906786" y="408935"/>
            <a:ext cx="2764672" cy="812122"/>
          </a:xfrm>
          <a:custGeom>
            <a:avLst/>
            <a:gdLst/>
            <a:ahLst/>
            <a:cxnLst/>
            <a:rect r="r" b="b" t="t" l="l"/>
            <a:pathLst>
              <a:path h="812122" w="2764672">
                <a:moveTo>
                  <a:pt x="0" y="0"/>
                </a:moveTo>
                <a:lnTo>
                  <a:pt x="2764673" y="0"/>
                </a:lnTo>
                <a:lnTo>
                  <a:pt x="2764673" y="812122"/>
                </a:lnTo>
                <a:lnTo>
                  <a:pt x="0" y="812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883401" y="528319"/>
            <a:ext cx="723742" cy="723742"/>
          </a:xfrm>
          <a:custGeom>
            <a:avLst/>
            <a:gdLst/>
            <a:ahLst/>
            <a:cxnLst/>
            <a:rect r="r" b="b" t="t" l="l"/>
            <a:pathLst>
              <a:path h="723742" w="723742">
                <a:moveTo>
                  <a:pt x="0" y="0"/>
                </a:moveTo>
                <a:lnTo>
                  <a:pt x="723742" y="0"/>
                </a:lnTo>
                <a:lnTo>
                  <a:pt x="723742" y="723743"/>
                </a:lnTo>
                <a:lnTo>
                  <a:pt x="0" y="7237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314911" y="4547488"/>
            <a:ext cx="11973089" cy="5562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b="true" sz="2499" spc="49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-</a:t>
            </a:r>
            <a:r>
              <a:rPr lang="en-US" sz="2499" spc="49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Benemérito Cuerpo de Bomberos de Echeandía:</a:t>
            </a:r>
          </a:p>
          <a:p>
            <a:pPr algn="l">
              <a:lnSpc>
                <a:spcPts val="2999"/>
              </a:lnSpc>
            </a:pPr>
            <a:r>
              <a:rPr lang="en-US" sz="2499" spc="49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Aprobación del presupuesto para la compra de una camioneta institucional con todos los requerimientos para dar un mejor servicio a la ciudadanía por un valor de $55 mil dolares americanos.</a:t>
            </a:r>
          </a:p>
          <a:p>
            <a:pPr algn="l">
              <a:lnSpc>
                <a:spcPts val="2999"/>
              </a:lnSpc>
            </a:pPr>
          </a:p>
          <a:p>
            <a:pPr algn="l">
              <a:lnSpc>
                <a:spcPts val="2999"/>
              </a:lnSpc>
            </a:pPr>
            <a:r>
              <a:rPr lang="en-US" b="true" sz="2499" spc="49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-</a:t>
            </a:r>
            <a:r>
              <a:rPr lang="en-US" sz="2499" spc="49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Comisión de Equidad y Género:</a:t>
            </a:r>
          </a:p>
          <a:p>
            <a:pPr algn="l">
              <a:lnSpc>
                <a:spcPts val="2999"/>
              </a:lnSpc>
            </a:pPr>
            <a:r>
              <a:rPr lang="en-US" sz="2499" spc="49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Análisis de la ordenanza para prevenir el trabajo infantil y la mendicidad.</a:t>
            </a:r>
          </a:p>
          <a:p>
            <a:pPr algn="l">
              <a:lnSpc>
                <a:spcPts val="2999"/>
              </a:lnSpc>
            </a:pPr>
          </a:p>
          <a:p>
            <a:pPr algn="l">
              <a:lnSpc>
                <a:spcPts val="2999"/>
              </a:lnSpc>
            </a:pPr>
            <a:r>
              <a:rPr lang="en-US" b="true" sz="2499" spc="49">
                <a:solidFill>
                  <a:srgbClr val="000000"/>
                </a:solidFill>
                <a:latin typeface="Assistant Bold"/>
                <a:ea typeface="Assistant Bold"/>
                <a:cs typeface="Assistant Bold"/>
                <a:sym typeface="Assistant Bold"/>
              </a:rPr>
              <a:t>-</a:t>
            </a:r>
            <a:r>
              <a:rPr lang="en-US" sz="2499" spc="49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Comisión de Presupuesto:</a:t>
            </a:r>
          </a:p>
          <a:p>
            <a:pPr algn="l">
              <a:lnSpc>
                <a:spcPts val="2999"/>
              </a:lnSpc>
            </a:pPr>
            <a:r>
              <a:rPr lang="en-US" sz="2499" spc="49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Se aprobó el presupuesto para la construcción del parterre e iluminación en la Av. Nelson León por el monto de 47,837.15 dólares, el contratista fue el Ing. Josué Gordillo.</a:t>
            </a:r>
          </a:p>
          <a:p>
            <a:pPr algn="l">
              <a:lnSpc>
                <a:spcPts val="2999"/>
              </a:lnSpc>
            </a:pPr>
          </a:p>
          <a:p>
            <a:pPr algn="l">
              <a:lnSpc>
                <a:spcPts val="2999"/>
              </a:lnSpc>
            </a:pPr>
            <a:r>
              <a:rPr lang="en-US" sz="2499" spc="49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Análisis de la reforma presupuestaria para la construcción de la cancha sintética en el recinto San Gerardo por un valor de $43,873.90 dolares americanos por parte de la constructora BEAPALIZ.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742520" y="2852038"/>
            <a:ext cx="10516780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spc="49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Intervenir en el concejo cantonal de planificación y en las comisiones, y delegaciones y representaciones que designe el concejo municipal.</a:t>
            </a:r>
          </a:p>
          <a:p>
            <a:pPr algn="l">
              <a:lnSpc>
                <a:spcPts val="2999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5996228" y="2337912"/>
            <a:ext cx="824904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051D40"/>
                </a:solidFill>
                <a:latin typeface="Martel Bold"/>
                <a:ea typeface="Martel Bold"/>
                <a:cs typeface="Martel Bold"/>
                <a:sym typeface="Martel Bold"/>
              </a:rPr>
              <a:t>Atribuciones otorgadas por el COOTAD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358099" y="3890263"/>
            <a:ext cx="824904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051D40"/>
                </a:solidFill>
                <a:latin typeface="Martel Bold"/>
                <a:ea typeface="Martel Bold"/>
                <a:cs typeface="Martel Bold"/>
                <a:sym typeface="Martel Bold"/>
              </a:rPr>
              <a:t>Principales acciones realizadas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305036" y="367525"/>
            <a:ext cx="1463790" cy="1067236"/>
          </a:xfrm>
          <a:custGeom>
            <a:avLst/>
            <a:gdLst/>
            <a:ahLst/>
            <a:cxnLst/>
            <a:rect r="r" b="b" t="t" l="l"/>
            <a:pathLst>
              <a:path h="1067236" w="1463790">
                <a:moveTo>
                  <a:pt x="0" y="0"/>
                </a:moveTo>
                <a:lnTo>
                  <a:pt x="1463790" y="0"/>
                </a:lnTo>
                <a:lnTo>
                  <a:pt x="1463790" y="1067236"/>
                </a:lnTo>
                <a:lnTo>
                  <a:pt x="0" y="1067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-1824000">
            <a:off x="13504674" y="-3886626"/>
            <a:ext cx="3086100" cy="10215366"/>
            <a:chOff x="0" y="0"/>
            <a:chExt cx="812800" cy="26904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2690467"/>
            </a:xfrm>
            <a:custGeom>
              <a:avLst/>
              <a:gdLst/>
              <a:ahLst/>
              <a:cxnLst/>
              <a:rect r="r" b="b" t="t" l="l"/>
              <a:pathLst>
                <a:path h="2690467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690467"/>
                  </a:lnTo>
                  <a:lnTo>
                    <a:pt x="0" y="2690467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2728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1817999">
            <a:off x="17778491" y="193576"/>
            <a:ext cx="3086100" cy="13260303"/>
            <a:chOff x="0" y="0"/>
            <a:chExt cx="812800" cy="349242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3492426"/>
            </a:xfrm>
            <a:custGeom>
              <a:avLst/>
              <a:gdLst/>
              <a:ahLst/>
              <a:cxnLst/>
              <a:rect r="r" b="b" t="t" l="l"/>
              <a:pathLst>
                <a:path h="3492426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3492426"/>
                  </a:lnTo>
                  <a:lnTo>
                    <a:pt x="0" y="3492426"/>
                  </a:lnTo>
                  <a:close/>
                </a:path>
              </a:pathLst>
            </a:custGeom>
            <a:solidFill>
              <a:srgbClr val="F5B90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12800" cy="35305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1817999">
            <a:off x="14876468" y="-1263425"/>
            <a:ext cx="3430588" cy="14730712"/>
            <a:chOff x="0" y="0"/>
            <a:chExt cx="903529" cy="38796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03529" cy="3879694"/>
            </a:xfrm>
            <a:custGeom>
              <a:avLst/>
              <a:gdLst/>
              <a:ahLst/>
              <a:cxnLst/>
              <a:rect r="r" b="b" t="t" l="l"/>
              <a:pathLst>
                <a:path h="3879694" w="903529">
                  <a:moveTo>
                    <a:pt x="0" y="0"/>
                  </a:moveTo>
                  <a:lnTo>
                    <a:pt x="903529" y="0"/>
                  </a:lnTo>
                  <a:lnTo>
                    <a:pt x="903529" y="3879694"/>
                  </a:lnTo>
                  <a:lnTo>
                    <a:pt x="0" y="3879694"/>
                  </a:lnTo>
                  <a:close/>
                </a:path>
              </a:pathLst>
            </a:custGeom>
            <a:solidFill>
              <a:srgbClr val="095D4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903529" cy="39177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071629" y="2042715"/>
            <a:ext cx="7216371" cy="6201569"/>
            <a:chOff x="0" y="0"/>
            <a:chExt cx="812800" cy="698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95D40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8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1590803" y="2458476"/>
            <a:ext cx="6178023" cy="5309239"/>
            <a:chOff x="0" y="0"/>
            <a:chExt cx="812800" cy="6985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698500"/>
            </a:xfrm>
            <a:custGeom>
              <a:avLst/>
              <a:gdLst/>
              <a:ahLst/>
              <a:cxnLst/>
              <a:rect r="r" b="b" t="t" l="l"/>
              <a:pathLst>
                <a:path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blipFill>
              <a:blip r:embed="rId4"/>
              <a:stretch>
                <a:fillRect l="-7291" t="0" r="-7291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3809800" y="9046333"/>
            <a:ext cx="1740029" cy="211967"/>
          </a:xfrm>
          <a:custGeom>
            <a:avLst/>
            <a:gdLst/>
            <a:ahLst/>
            <a:cxnLst/>
            <a:rect r="r" b="b" t="t" l="l"/>
            <a:pathLst>
              <a:path h="211967" w="1740029">
                <a:moveTo>
                  <a:pt x="0" y="0"/>
                </a:moveTo>
                <a:lnTo>
                  <a:pt x="1740029" y="0"/>
                </a:lnTo>
                <a:lnTo>
                  <a:pt x="1740029" y="211967"/>
                </a:lnTo>
                <a:lnTo>
                  <a:pt x="0" y="2119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759585" y="711019"/>
            <a:ext cx="723742" cy="723742"/>
          </a:xfrm>
          <a:custGeom>
            <a:avLst/>
            <a:gdLst/>
            <a:ahLst/>
            <a:cxnLst/>
            <a:rect r="r" b="b" t="t" l="l"/>
            <a:pathLst>
              <a:path h="723742" w="723742">
                <a:moveTo>
                  <a:pt x="0" y="0"/>
                </a:moveTo>
                <a:lnTo>
                  <a:pt x="723742" y="0"/>
                </a:lnTo>
                <a:lnTo>
                  <a:pt x="723742" y="723742"/>
                </a:lnTo>
                <a:lnTo>
                  <a:pt x="0" y="723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75921" y="622639"/>
            <a:ext cx="2764672" cy="812122"/>
          </a:xfrm>
          <a:custGeom>
            <a:avLst/>
            <a:gdLst/>
            <a:ahLst/>
            <a:cxnLst/>
            <a:rect r="r" b="b" t="t" l="l"/>
            <a:pathLst>
              <a:path h="812122" w="2764672">
                <a:moveTo>
                  <a:pt x="0" y="0"/>
                </a:moveTo>
                <a:lnTo>
                  <a:pt x="2764672" y="0"/>
                </a:lnTo>
                <a:lnTo>
                  <a:pt x="2764672" y="812122"/>
                </a:lnTo>
                <a:lnTo>
                  <a:pt x="0" y="8121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028700" y="1802943"/>
            <a:ext cx="8157344" cy="2371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051D40"/>
                </a:solidFill>
                <a:latin typeface="Martel"/>
                <a:ea typeface="Martel"/>
                <a:cs typeface="Martel"/>
                <a:sym typeface="Martel"/>
              </a:rPr>
              <a:t>CUMPLIMIENTO DE ATRIBUCIONES</a:t>
            </a:r>
          </a:p>
          <a:p>
            <a:pPr algn="l">
              <a:lnSpc>
                <a:spcPts val="6300"/>
              </a:lnSpc>
              <a:spcBef>
                <a:spcPct val="0"/>
              </a:spcBef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675921" y="4930357"/>
            <a:ext cx="10516780" cy="117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spc="51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Fiscalizar las acciones del ejecutivo cantonal de acuerdo al COOTAD y la ley.</a:t>
            </a:r>
          </a:p>
          <a:p>
            <a:pPr algn="l">
              <a:lnSpc>
                <a:spcPts val="3119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675921" y="4033837"/>
            <a:ext cx="824904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51D40"/>
                </a:solidFill>
                <a:latin typeface="Martel"/>
                <a:ea typeface="Martel"/>
                <a:cs typeface="Martel"/>
                <a:sym typeface="Martel"/>
              </a:rPr>
              <a:t>Atribuciones otorgadas por el COOTAD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75921" y="6528453"/>
            <a:ext cx="824904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051D40"/>
                </a:solidFill>
                <a:latin typeface="Martel Semi-Bold"/>
                <a:ea typeface="Martel Semi-Bold"/>
                <a:cs typeface="Martel Semi-Bold"/>
                <a:sym typeface="Martel Semi-Bold"/>
              </a:rPr>
              <a:t>Principales acciones realizadas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77979" y="7590216"/>
            <a:ext cx="10516780" cy="156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spc="51">
                <a:solidFill>
                  <a:srgbClr val="000000"/>
                </a:solidFill>
                <a:latin typeface="Assistant"/>
                <a:ea typeface="Assistant"/>
                <a:cs typeface="Assistant"/>
                <a:sym typeface="Assistant"/>
              </a:rPr>
              <a:t>Fiscalización del proceso de adquisición de lubricantes, filtros, mano de obra, para el servicio de mantenimiento preventivo por garantía técnica para las dos volquetas Dongfeng 8m3 de propiedad del GADMCE.</a:t>
            </a:r>
          </a:p>
          <a:p>
            <a:pPr algn="l">
              <a:lnSpc>
                <a:spcPts val="3119"/>
              </a:lnSpc>
            </a:pPr>
          </a:p>
        </p:txBody>
      </p:sp>
      <p:sp>
        <p:nvSpPr>
          <p:cNvPr name="AutoShape 25" id="25"/>
          <p:cNvSpPr/>
          <p:nvPr/>
        </p:nvSpPr>
        <p:spPr>
          <a:xfrm flipV="true">
            <a:off x="1028700" y="3543300"/>
            <a:ext cx="1458169" cy="0"/>
          </a:xfrm>
          <a:prstGeom prst="line">
            <a:avLst/>
          </a:prstGeom>
          <a:ln cap="flat" w="47625">
            <a:solidFill>
              <a:srgbClr val="00215F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DAHK5yj1Lvo</dc:identifier>
  <dcterms:modified xsi:type="dcterms:W3CDTF">2011-08-01T06:04:30Z</dcterms:modified>
  <cp:revision>1</cp:revision>
  <dc:title>2 Rendición de cuentas 2025 William</dc:title>
</cp:coreProperties>
</file>